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3" r:id="rId1"/>
  </p:sldMasterIdLst>
  <p:notesMasterIdLst>
    <p:notesMasterId r:id="rId46"/>
  </p:notesMasterIdLst>
  <p:sldIdLst>
    <p:sldId id="256" r:id="rId2"/>
    <p:sldId id="299"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80" r:id="rId23"/>
    <p:sldId id="281" r:id="rId24"/>
    <p:sldId id="282" r:id="rId25"/>
    <p:sldId id="276" r:id="rId26"/>
    <p:sldId id="277" r:id="rId27"/>
    <p:sldId id="297" r:id="rId28"/>
    <p:sldId id="296" r:id="rId29"/>
    <p:sldId id="298" r:id="rId30"/>
    <p:sldId id="278" r:id="rId31"/>
    <p:sldId id="300" r:id="rId32"/>
    <p:sldId id="279"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763C35AB-D8EB-48B8-9AAF-741BB354DB11}">
          <p14:sldIdLst>
            <p14:sldId id="256"/>
          </p14:sldIdLst>
        </p14:section>
        <p14:section name="Part 1" id="{B92136CC-A3F7-4385-99FC-E16858E04EB8}">
          <p14:sldIdLst>
            <p14:sldId id="299"/>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80"/>
            <p14:sldId id="281"/>
            <p14:sldId id="282"/>
            <p14:sldId id="276"/>
            <p14:sldId id="277"/>
            <p14:sldId id="297"/>
            <p14:sldId id="296"/>
            <p14:sldId id="298"/>
          </p14:sldIdLst>
        </p14:section>
        <p14:section name="Part 2" id="{6D63CD30-69F8-4D59-A52A-D868E4796219}">
          <p14:sldIdLst>
            <p14:sldId id="278"/>
            <p14:sldId id="300"/>
            <p14:sldId id="279"/>
            <p14:sldId id="283"/>
            <p14:sldId id="284"/>
            <p14:sldId id="285"/>
            <p14:sldId id="286"/>
            <p14:sldId id="287"/>
            <p14:sldId id="288"/>
            <p14:sldId id="289"/>
            <p14:sldId id="290"/>
            <p14:sldId id="291"/>
            <p14:sldId id="292"/>
            <p14:sldId id="293"/>
          </p14:sldIdLst>
        </p14:section>
        <p14:section name="Reference" id="{B1E12AFF-E3CB-4451-821D-99F046DCE4ED}">
          <p14:sldIdLst>
            <p14:sldId id="29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9" autoAdjust="0"/>
    <p:restoredTop sz="72152" autoAdjust="0"/>
  </p:normalViewPr>
  <p:slideViewPr>
    <p:cSldViewPr snapToGrid="0">
      <p:cViewPr>
        <p:scale>
          <a:sx n="82" d="100"/>
          <a:sy n="82" d="100"/>
        </p:scale>
        <p:origin x="-726" y="-60"/>
      </p:cViewPr>
      <p:guideLst>
        <p:guide orient="horz" pos="2160"/>
        <p:guide pos="3847"/>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3786"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5B03C4-DF20-491A-81B8-706CCDA80056}" type="datetimeFigureOut">
              <a:rPr lang="en-US" smtClean="0"/>
              <a:t>2/16/2018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40C8D1-B649-448A-8D84-07C82D1BE45F}" type="slidenum">
              <a:rPr lang="en-US" smtClean="0"/>
              <a:t>‹#›</a:t>
            </a:fld>
            <a:endParaRPr lang="en-US"/>
          </a:p>
        </p:txBody>
      </p:sp>
    </p:spTree>
    <p:extLst>
      <p:ext uri="{BB962C8B-B14F-4D97-AF65-F5344CB8AC3E}">
        <p14:creationId xmlns:p14="http://schemas.microsoft.com/office/powerpoint/2010/main" val="3797632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10" name="Date Placeholder 9"/>
          <p:cNvSpPr>
            <a:spLocks noGrp="1"/>
          </p:cNvSpPr>
          <p:nvPr>
            <p:ph type="dt" idx="13"/>
          </p:nvPr>
        </p:nvSpPr>
        <p:spPr/>
        <p:txBody>
          <a:bodyPr/>
          <a:lstStyle/>
          <a:p>
            <a:fld id="{677FBE4F-EDB0-402F-A0AC-9374915CF447}" type="datetime8">
              <a:rPr lang="en-US" smtClean="0">
                <a:solidFill>
                  <a:prstClr val="black"/>
                </a:solidFill>
              </a:rPr>
              <a:pPr/>
              <a:t>2/16/2018 8:30 AM</a:t>
            </a:fld>
            <a:endParaRPr lang="en-US" dirty="0">
              <a:solidFill>
                <a:prstClr val="black"/>
              </a:solidFill>
            </a:endParaRPr>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gradFill>
                <a:gsLst>
                  <a:gs pos="1250">
                    <a:prstClr val="black"/>
                  </a:gs>
                  <a:gs pos="100000">
                    <a:prstClr val="black"/>
                  </a:gs>
                </a:gsLst>
                <a:lin ang="5400000" scaled="0"/>
              </a:gradFill>
            </a:endParaRPr>
          </a:p>
        </p:txBody>
      </p:sp>
    </p:spTree>
    <p:extLst>
      <p:ext uri="{BB962C8B-B14F-4D97-AF65-F5344CB8AC3E}">
        <p14:creationId xmlns:p14="http://schemas.microsoft.com/office/powerpoint/2010/main" val="20777962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410DCAB-807B-4483-8777-254B4A7D3DA0}" type="datetime1">
              <a:rPr lang="en-US" smtClean="0"/>
              <a:t>2/16/2018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769084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
        <p:nvSpPr>
          <p:cNvPr id="10" name="Date Placeholder 9"/>
          <p:cNvSpPr>
            <a:spLocks noGrp="1"/>
          </p:cNvSpPr>
          <p:nvPr>
            <p:ph type="dt" idx="13"/>
          </p:nvPr>
        </p:nvSpPr>
        <p:spPr/>
        <p:txBody>
          <a:bodyPr/>
          <a:lstStyle/>
          <a:p>
            <a:fld id="{495562DE-B93B-4FA5-ACB5-9EF3421E072B}" type="datetime8">
              <a:rPr lang="en-US" smtClean="0"/>
              <a:t>2/16/2018 8:30 AM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2376533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80D2C87-F4E6-4FD9-B4D3-B422782C0EE6}" type="datetime1">
              <a:rPr lang="en-US" smtClean="0"/>
              <a:t>2/16/2018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118853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67F9C7B-A9D6-4990-94BC-ADFA16571BD5}" type="datetime1">
              <a:rPr lang="en-US" smtClean="0"/>
              <a:t>2/16/2018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561204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
        <p:nvSpPr>
          <p:cNvPr id="10" name="Date Placeholder 9"/>
          <p:cNvSpPr>
            <a:spLocks noGrp="1"/>
          </p:cNvSpPr>
          <p:nvPr>
            <p:ph type="dt" idx="13"/>
          </p:nvPr>
        </p:nvSpPr>
        <p:spPr/>
        <p:txBody>
          <a:bodyPr/>
          <a:lstStyle/>
          <a:p>
            <a:fld id="{495562DE-B93B-4FA5-ACB5-9EF3421E072B}" type="datetime8">
              <a:rPr lang="en-US" smtClean="0"/>
              <a:t>2/16/2018 8:30 AM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1612726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ACD5B71-D91A-40D3-8381-D7D1BC959E95}" type="datetime1">
              <a:rPr lang="en-US" smtClean="0"/>
              <a:t>2/16/2018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1585957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2D30D11-9601-429B-94F1-A644E65FA177}" type="datetime1">
              <a:rPr lang="en-US" smtClean="0"/>
              <a:t>2/16/2018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7746579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 In any UI application, </a:t>
            </a:r>
            <a:r>
              <a:rPr lang="en-US" sz="900" kern="1200" dirty="0" err="1" smtClean="0">
                <a:solidFill>
                  <a:schemeClr val="tx1"/>
                </a:solidFill>
                <a:effectLst/>
                <a:latin typeface="Segoe UI Light" pitchFamily="34" charset="0"/>
                <a:ea typeface="+mn-ea"/>
                <a:cs typeface="+mn-cs"/>
              </a:rPr>
              <a:t>Winforms</a:t>
            </a:r>
            <a:r>
              <a:rPr lang="en-US" sz="900" kern="1200" dirty="0" smtClean="0">
                <a:solidFill>
                  <a:schemeClr val="tx1"/>
                </a:solidFill>
                <a:effectLst/>
                <a:latin typeface="Segoe UI Light" pitchFamily="34" charset="0"/>
                <a:ea typeface="+mn-ea"/>
                <a:cs typeface="+mn-cs"/>
              </a:rPr>
              <a:t>/WPF/Silverlight/Phone/Win8, the UI thread runs a loop</a:t>
            </a:r>
          </a:p>
          <a:p>
            <a:r>
              <a:rPr lang="en-US" sz="900" kern="1200" dirty="0" smtClean="0">
                <a:solidFill>
                  <a:schemeClr val="tx1"/>
                </a:solidFill>
                <a:effectLst/>
                <a:latin typeface="Segoe UI Light" pitchFamily="34" charset="0"/>
                <a:ea typeface="+mn-ea"/>
                <a:cs typeface="+mn-cs"/>
              </a:rPr>
              <a:t>* When a click arrives, it invokes the handler.</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When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method hits first await, returns to its caller.</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When it hits first await, ... you know the drill</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Back to the message-loop. That's why it's responsive, and ready to handle more UI interactions.</a:t>
            </a:r>
          </a:p>
          <a:p>
            <a:r>
              <a:rPr lang="en-US" sz="900" kern="1200" dirty="0" smtClean="0">
                <a:solidFill>
                  <a:schemeClr val="tx1"/>
                </a:solidFill>
                <a:effectLst/>
                <a:latin typeface="Segoe UI Light" pitchFamily="34" charset="0"/>
                <a:ea typeface="+mn-ea"/>
                <a:cs typeface="+mn-cs"/>
              </a:rPr>
              <a:t>* Doesn't freeze.</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Later on, let's say the network download has finished.</a:t>
            </a:r>
          </a:p>
          <a:p>
            <a:r>
              <a:rPr lang="en-US" sz="900" kern="1200" dirty="0" smtClean="0">
                <a:solidFill>
                  <a:schemeClr val="tx1"/>
                </a:solidFill>
                <a:effectLst/>
                <a:latin typeface="Segoe UI Light" pitchFamily="34" charset="0"/>
                <a:ea typeface="+mn-ea"/>
                <a:cs typeface="+mn-cs"/>
              </a:rPr>
              <a:t>* Task gets marked as completed, and if UI thread is free, can resume where it left off.</a:t>
            </a:r>
          </a:p>
          <a:p>
            <a:r>
              <a:rPr lang="en-US" sz="900" kern="1200" dirty="0" smtClean="0">
                <a:solidFill>
                  <a:schemeClr val="tx1"/>
                </a:solidFill>
                <a:effectLst/>
                <a:latin typeface="Segoe UI Light" pitchFamily="34" charset="0"/>
                <a:ea typeface="+mn-ea"/>
                <a:cs typeface="+mn-cs"/>
              </a:rPr>
              <a:t>* That's going to be: finish the method</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And so the task gets marked as completed, and again the UI thread can resume where it left off.</a:t>
            </a:r>
          </a:p>
          <a:p>
            <a:r>
              <a:rPr lang="en-US" sz="900" kern="1200" dirty="0" smtClean="0">
                <a:solidFill>
                  <a:schemeClr val="tx1"/>
                </a:solidFill>
                <a:effectLst/>
                <a:latin typeface="Segoe UI Light" pitchFamily="34" charset="0"/>
                <a:ea typeface="+mn-ea"/>
                <a:cs typeface="+mn-cs"/>
              </a:rPr>
              <a:t>* Okay, that's the </a:t>
            </a:r>
            <a:r>
              <a:rPr lang="en-US" sz="900" kern="1200" smtClean="0">
                <a:solidFill>
                  <a:schemeClr val="tx1"/>
                </a:solidFill>
                <a:effectLst/>
                <a:latin typeface="Segoe UI Light" pitchFamily="34" charset="0"/>
                <a:ea typeface="+mn-ea"/>
                <a:cs typeface="+mn-cs"/>
              </a:rPr>
              <a:t>mechanism.</a:t>
            </a:r>
            <a:endParaRPr lang="en-US" sz="900"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a:solidFill>
                  <a:prstClr val="black"/>
                </a:solidFill>
              </a:rPr>
              <a:t>DPE Metro Template</a:t>
            </a:r>
            <a:endParaRPr dirty="0">
              <a:solidFill>
                <a:prstClr val="black"/>
              </a:solidFill>
            </a:endParaRPr>
          </a:p>
        </p:txBody>
      </p:sp>
      <p:sp>
        <p:nvSpPr>
          <p:cNvPr id="5" name="Date Placeholder 4"/>
          <p:cNvSpPr>
            <a:spLocks noGrp="1"/>
          </p:cNvSpPr>
          <p:nvPr>
            <p:ph type="dt" idx="11"/>
          </p:nvPr>
        </p:nvSpPr>
        <p:spPr/>
        <p:txBody>
          <a:bodyPr/>
          <a:lstStyle/>
          <a:p>
            <a:fld id="{664A4CA7-DA15-4720-B26D-78CFEC791FDE}" type="datetime1">
              <a:rPr lang="en-US" smtClean="0">
                <a:solidFill>
                  <a:prstClr val="black"/>
                </a:solidFill>
              </a:rPr>
              <a:pPr/>
              <a:t>2/16/2018</a:t>
            </a:fld>
            <a:endParaRPr lang="en-US" dirty="0">
              <a:solidFill>
                <a:prstClr val="black"/>
              </a:solidFill>
            </a:endParaRPr>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1425136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Synchronous</a:t>
            </a:r>
          </a:p>
          <a:p>
            <a:pPr lvl="1"/>
            <a:r>
              <a:rPr lang="en-US" dirty="0" smtClean="0">
                <a:solidFill>
                  <a:srgbClr val="FF0000"/>
                </a:solidFill>
              </a:rPr>
              <a:t>Call method =&gt; Wait for result</a:t>
            </a:r>
          </a:p>
          <a:p>
            <a:pPr lvl="1"/>
            <a:r>
              <a:rPr lang="en-US" dirty="0" smtClean="0">
                <a:solidFill>
                  <a:srgbClr val="FF0000"/>
                </a:solidFill>
              </a:rPr>
              <a:t>One method at a time</a:t>
            </a:r>
          </a:p>
          <a:p>
            <a:pPr lvl="1"/>
            <a:r>
              <a:rPr lang="en-US" dirty="0" smtClean="0"/>
              <a:t>Easy to program/understand</a:t>
            </a:r>
          </a:p>
          <a:p>
            <a:r>
              <a:rPr lang="en-US" dirty="0" smtClean="0"/>
              <a:t>Asynchronous</a:t>
            </a:r>
          </a:p>
          <a:p>
            <a:pPr lvl="1"/>
            <a:r>
              <a:rPr lang="en-US" dirty="0" smtClean="0"/>
              <a:t>Call method =&gt; Return right away</a:t>
            </a:r>
          </a:p>
          <a:p>
            <a:pPr lvl="1"/>
            <a:r>
              <a:rPr lang="en-US" dirty="0" smtClean="0"/>
              <a:t>Result / method completion provided via callback</a:t>
            </a:r>
          </a:p>
          <a:p>
            <a:pPr lvl="1"/>
            <a:r>
              <a:rPr lang="en-US" dirty="0" smtClean="0"/>
              <a:t>Run several methods at the same time</a:t>
            </a:r>
          </a:p>
          <a:p>
            <a:pPr lvl="1"/>
            <a:r>
              <a:rPr lang="en-US" dirty="0" smtClean="0"/>
              <a:t>Scalability</a:t>
            </a:r>
          </a:p>
          <a:p>
            <a:pPr lvl="1"/>
            <a:r>
              <a:rPr lang="en-US" dirty="0" smtClean="0">
                <a:solidFill>
                  <a:srgbClr val="FF0000"/>
                </a:solidFill>
              </a:rPr>
              <a:t>Harder to program</a:t>
            </a:r>
          </a:p>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2/16/2018 8:30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2176542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WebForms</a:t>
            </a:r>
            <a:r>
              <a:rPr lang="en-US" dirty="0" smtClean="0"/>
              <a:t> takeaways:</a:t>
            </a:r>
          </a:p>
          <a:p>
            <a:endParaRPr lang="en-US" dirty="0" smtClean="0"/>
          </a:p>
          <a:p>
            <a:r>
              <a:rPr lang="en-US" dirty="0" smtClean="0"/>
              <a:t>Await frees up thread until operation is finished</a:t>
            </a:r>
          </a:p>
          <a:p>
            <a:r>
              <a:rPr lang="en-US" dirty="0" smtClean="0"/>
              <a:t>Using </a:t>
            </a:r>
            <a:r>
              <a:rPr lang="en-US" dirty="0" err="1" smtClean="0"/>
              <a:t>async</a:t>
            </a:r>
            <a:r>
              <a:rPr lang="en-US" dirty="0" smtClean="0"/>
              <a:t> does not affect client</a:t>
            </a:r>
          </a:p>
          <a:p>
            <a:r>
              <a:rPr lang="en-US" dirty="0" smtClean="0"/>
              <a:t>Set </a:t>
            </a:r>
            <a:r>
              <a:rPr lang="en-US" dirty="0" err="1" smtClean="0"/>
              <a:t>Async</a:t>
            </a:r>
            <a:r>
              <a:rPr lang="en-US" dirty="0" smtClean="0"/>
              <a:t> page attribute to use new </a:t>
            </a:r>
            <a:r>
              <a:rPr lang="en-US" dirty="0" err="1" smtClean="0"/>
              <a:t>async</a:t>
            </a:r>
            <a:r>
              <a:rPr lang="en-US" dirty="0" smtClean="0"/>
              <a:t> pipeline</a:t>
            </a:r>
          </a:p>
          <a:p>
            <a:r>
              <a:rPr lang="en-US" dirty="0" smtClean="0"/>
              <a:t>Always use </a:t>
            </a:r>
            <a:r>
              <a:rPr lang="en-US" dirty="0" err="1" smtClean="0"/>
              <a:t>RegisterAsyncTask</a:t>
            </a:r>
            <a:r>
              <a:rPr lang="en-US" dirty="0" smtClean="0"/>
              <a:t> to call </a:t>
            </a:r>
            <a:r>
              <a:rPr lang="en-US" dirty="0" err="1" smtClean="0"/>
              <a:t>async</a:t>
            </a:r>
            <a:r>
              <a:rPr lang="en-US" dirty="0" smtClean="0"/>
              <a:t> code</a:t>
            </a:r>
          </a:p>
          <a:p>
            <a:r>
              <a:rPr lang="en-US" dirty="0" smtClean="0"/>
              <a:t>ASP.NET takes care of thread affinity</a:t>
            </a:r>
          </a:p>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dirty="0"/>
          </a:p>
        </p:txBody>
      </p:sp>
      <p:sp>
        <p:nvSpPr>
          <p:cNvPr id="10" name="Date Placeholder 9"/>
          <p:cNvSpPr>
            <a:spLocks noGrp="1"/>
          </p:cNvSpPr>
          <p:nvPr>
            <p:ph type="dt" idx="13"/>
          </p:nvPr>
        </p:nvSpPr>
        <p:spPr/>
        <p:txBody>
          <a:bodyPr/>
          <a:lstStyle/>
          <a:p>
            <a:fld id="{AFB65307-F325-4886-864A-056DC91B9BDE}" type="datetime8">
              <a:rPr lang="en-US" smtClean="0"/>
              <a:t>2/16/2018 8:30 AM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33856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dirty="0"/>
          </a:p>
        </p:txBody>
      </p:sp>
      <p:sp>
        <p:nvSpPr>
          <p:cNvPr id="10" name="Date Placeholder 9"/>
          <p:cNvSpPr>
            <a:spLocks noGrp="1"/>
          </p:cNvSpPr>
          <p:nvPr>
            <p:ph type="dt" idx="13"/>
          </p:nvPr>
        </p:nvSpPr>
        <p:spPr/>
        <p:txBody>
          <a:bodyPr/>
          <a:lstStyle/>
          <a:p>
            <a:fld id="{0D046133-B40E-4F18-BD39-DC756E7BE64C}" type="datetime8">
              <a:rPr lang="en-US" smtClean="0"/>
              <a:t>2/16/2018 9:44 AM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1123008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2/16/2018 8:30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7040539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MVC/WebAPI takeaways:</a:t>
            </a:r>
          </a:p>
          <a:p>
            <a:endParaRPr lang="en-US" dirty="0" smtClean="0"/>
          </a:p>
          <a:p>
            <a:r>
              <a:rPr lang="en-US" dirty="0" err="1" smtClean="0"/>
              <a:t>Async</a:t>
            </a:r>
            <a:r>
              <a:rPr lang="en-US" dirty="0" smtClean="0"/>
              <a:t> is simple - just mark the action as </a:t>
            </a:r>
            <a:r>
              <a:rPr lang="en-US" dirty="0" err="1" smtClean="0"/>
              <a:t>async</a:t>
            </a:r>
            <a:endParaRPr lang="en-US" dirty="0" smtClean="0"/>
          </a:p>
          <a:p>
            <a:r>
              <a:rPr lang="en-US" dirty="0" err="1" smtClean="0"/>
              <a:t>Async</a:t>
            </a:r>
            <a:r>
              <a:rPr lang="en-US" dirty="0" smtClean="0"/>
              <a:t> is transparent to callers of WebAPI</a:t>
            </a:r>
          </a:p>
          <a:p>
            <a:r>
              <a:rPr lang="en-US" dirty="0" smtClean="0"/>
              <a:t>Entity Framework 6 enables </a:t>
            </a:r>
            <a:r>
              <a:rPr lang="en-US" dirty="0" err="1" smtClean="0"/>
              <a:t>async</a:t>
            </a:r>
            <a:r>
              <a:rPr lang="en-US" dirty="0" smtClean="0"/>
              <a:t> database calls</a:t>
            </a:r>
          </a:p>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21</a:t>
            </a:fld>
            <a:endParaRPr lang="en-US" dirty="0"/>
          </a:p>
        </p:txBody>
      </p:sp>
      <p:sp>
        <p:nvSpPr>
          <p:cNvPr id="10" name="Date Placeholder 9"/>
          <p:cNvSpPr>
            <a:spLocks noGrp="1"/>
          </p:cNvSpPr>
          <p:nvPr>
            <p:ph type="dt" idx="13"/>
          </p:nvPr>
        </p:nvSpPr>
        <p:spPr/>
        <p:txBody>
          <a:bodyPr/>
          <a:lstStyle/>
          <a:p>
            <a:fld id="{AFB65307-F325-4886-864A-056DC91B9BDE}" type="datetime8">
              <a:rPr lang="en-US" smtClean="0"/>
              <a:t>2/16/2018 8:30 AM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16302202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22</a:t>
            </a:fld>
            <a:endParaRPr lang="en-US" dirty="0"/>
          </a:p>
        </p:txBody>
      </p:sp>
      <p:sp>
        <p:nvSpPr>
          <p:cNvPr id="10" name="Date Placeholder 9"/>
          <p:cNvSpPr>
            <a:spLocks noGrp="1"/>
          </p:cNvSpPr>
          <p:nvPr>
            <p:ph type="dt" idx="13"/>
          </p:nvPr>
        </p:nvSpPr>
        <p:spPr/>
        <p:txBody>
          <a:bodyPr/>
          <a:lstStyle/>
          <a:p>
            <a:fld id="{20C21322-687B-4FB5-9B87-4A26FB21CF38}" type="datetime8">
              <a:rPr lang="en-US" smtClean="0"/>
              <a:t>2/16/2018 8:30 AM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23078974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23</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2/16/2018 8:30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5417755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Parallelism takeaways:</a:t>
            </a:r>
          </a:p>
          <a:p>
            <a:r>
              <a:rPr lang="en-US" dirty="0" smtClean="0"/>
              <a:t>Parallelism can reduce request time</a:t>
            </a:r>
          </a:p>
          <a:p>
            <a:r>
              <a:rPr lang="en-US" dirty="0" smtClean="0"/>
              <a:t>Be careful with synchronous parallelism</a:t>
            </a:r>
          </a:p>
          <a:p>
            <a:r>
              <a:rPr lang="en-US" sz="800" kern="1200" dirty="0" smtClean="0">
                <a:solidFill>
                  <a:schemeClr val="tx1"/>
                </a:solidFill>
                <a:latin typeface="Segoe UI Light" pitchFamily="34" charset="0"/>
                <a:ea typeface="+mn-ea"/>
                <a:cs typeface="+mn-cs"/>
              </a:rPr>
              <a:t>Threads come from same pool used to serve requests</a:t>
            </a:r>
          </a:p>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24</a:t>
            </a:fld>
            <a:endParaRPr lang="en-US" dirty="0"/>
          </a:p>
        </p:txBody>
      </p:sp>
      <p:sp>
        <p:nvSpPr>
          <p:cNvPr id="10" name="Date Placeholder 9"/>
          <p:cNvSpPr>
            <a:spLocks noGrp="1"/>
          </p:cNvSpPr>
          <p:nvPr>
            <p:ph type="dt" idx="13"/>
          </p:nvPr>
        </p:nvSpPr>
        <p:spPr/>
        <p:txBody>
          <a:bodyPr/>
          <a:lstStyle/>
          <a:p>
            <a:fld id="{AFB65307-F325-4886-864A-056DC91B9BDE}" type="datetime8">
              <a:rPr lang="en-US" smtClean="0"/>
              <a:t>2/16/2018 8:30 AM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26241560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MVC/WebAPI takeaways:</a:t>
            </a:r>
          </a:p>
          <a:p>
            <a:endParaRPr lang="en-US" dirty="0" smtClean="0"/>
          </a:p>
          <a:p>
            <a:r>
              <a:rPr lang="en-US" dirty="0" err="1" smtClean="0"/>
              <a:t>Async</a:t>
            </a:r>
            <a:r>
              <a:rPr lang="en-US" dirty="0" smtClean="0"/>
              <a:t> is simple - just mark the action as </a:t>
            </a:r>
            <a:r>
              <a:rPr lang="en-US" dirty="0" err="1" smtClean="0"/>
              <a:t>async</a:t>
            </a:r>
            <a:endParaRPr lang="en-US" dirty="0" smtClean="0"/>
          </a:p>
          <a:p>
            <a:r>
              <a:rPr lang="en-US" dirty="0" err="1" smtClean="0"/>
              <a:t>Async</a:t>
            </a:r>
            <a:r>
              <a:rPr lang="en-US" dirty="0" smtClean="0"/>
              <a:t> is transparent to callers of WebAPI</a:t>
            </a:r>
          </a:p>
          <a:p>
            <a:r>
              <a:rPr lang="en-US" dirty="0" smtClean="0"/>
              <a:t>Entity Framework 6 enables </a:t>
            </a:r>
            <a:r>
              <a:rPr lang="en-US" dirty="0" err="1" smtClean="0"/>
              <a:t>async</a:t>
            </a:r>
            <a:r>
              <a:rPr lang="en-US" dirty="0" smtClean="0"/>
              <a:t> database calls</a:t>
            </a:r>
          </a:p>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25</a:t>
            </a:fld>
            <a:endParaRPr lang="en-US" dirty="0"/>
          </a:p>
        </p:txBody>
      </p:sp>
      <p:sp>
        <p:nvSpPr>
          <p:cNvPr id="10" name="Date Placeholder 9"/>
          <p:cNvSpPr>
            <a:spLocks noGrp="1"/>
          </p:cNvSpPr>
          <p:nvPr>
            <p:ph type="dt" idx="13"/>
          </p:nvPr>
        </p:nvSpPr>
        <p:spPr/>
        <p:txBody>
          <a:bodyPr/>
          <a:lstStyle/>
          <a:p>
            <a:fld id="{AFB65307-F325-4886-864A-056DC91B9BDE}" type="datetime8">
              <a:rPr lang="en-US" smtClean="0"/>
              <a:t>2/16/2018 8:30 AM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4358201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MVC/WebAPI takeaways:</a:t>
            </a:r>
          </a:p>
          <a:p>
            <a:endParaRPr lang="en-US" dirty="0" smtClean="0"/>
          </a:p>
          <a:p>
            <a:r>
              <a:rPr lang="en-US" dirty="0" err="1" smtClean="0"/>
              <a:t>Async</a:t>
            </a:r>
            <a:r>
              <a:rPr lang="en-US" dirty="0" smtClean="0"/>
              <a:t> is simple - just mark the action as </a:t>
            </a:r>
            <a:r>
              <a:rPr lang="en-US" dirty="0" err="1" smtClean="0"/>
              <a:t>async</a:t>
            </a:r>
            <a:endParaRPr lang="en-US" dirty="0" smtClean="0"/>
          </a:p>
          <a:p>
            <a:r>
              <a:rPr lang="en-US" dirty="0" err="1" smtClean="0"/>
              <a:t>Async</a:t>
            </a:r>
            <a:r>
              <a:rPr lang="en-US" dirty="0" smtClean="0"/>
              <a:t> is transparent to callers of WebAPI</a:t>
            </a:r>
          </a:p>
          <a:p>
            <a:r>
              <a:rPr lang="en-US" dirty="0" smtClean="0"/>
              <a:t>Entity Framework 6 enables </a:t>
            </a:r>
            <a:r>
              <a:rPr lang="en-US" dirty="0" err="1" smtClean="0"/>
              <a:t>async</a:t>
            </a:r>
            <a:r>
              <a:rPr lang="en-US" dirty="0" smtClean="0"/>
              <a:t> database calls</a:t>
            </a:r>
          </a:p>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dirty="0"/>
          </a:p>
        </p:txBody>
      </p:sp>
      <p:sp>
        <p:nvSpPr>
          <p:cNvPr id="10" name="Date Placeholder 9"/>
          <p:cNvSpPr>
            <a:spLocks noGrp="1"/>
          </p:cNvSpPr>
          <p:nvPr>
            <p:ph type="dt" idx="13"/>
          </p:nvPr>
        </p:nvSpPr>
        <p:spPr/>
        <p:txBody>
          <a:bodyPr/>
          <a:lstStyle/>
          <a:p>
            <a:fld id="{AFB65307-F325-4886-864A-056DC91B9BDE}" type="datetime8">
              <a:rPr lang="en-US" smtClean="0"/>
              <a:t>2/16/2018 8:30 AM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42073500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MVC/WebAPI takeaways:</a:t>
            </a:r>
          </a:p>
          <a:p>
            <a:endParaRPr lang="en-US" dirty="0" smtClean="0"/>
          </a:p>
          <a:p>
            <a:r>
              <a:rPr lang="en-US" dirty="0" err="1" smtClean="0"/>
              <a:t>Async</a:t>
            </a:r>
            <a:r>
              <a:rPr lang="en-US" dirty="0" smtClean="0"/>
              <a:t> is simple - just mark the action as </a:t>
            </a:r>
            <a:r>
              <a:rPr lang="en-US" dirty="0" err="1" smtClean="0"/>
              <a:t>async</a:t>
            </a:r>
            <a:endParaRPr lang="en-US" dirty="0" smtClean="0"/>
          </a:p>
          <a:p>
            <a:r>
              <a:rPr lang="en-US" dirty="0" err="1" smtClean="0"/>
              <a:t>Async</a:t>
            </a:r>
            <a:r>
              <a:rPr lang="en-US" dirty="0" smtClean="0"/>
              <a:t> is transparent to callers of WebAPI</a:t>
            </a:r>
          </a:p>
          <a:p>
            <a:r>
              <a:rPr lang="en-US" dirty="0" smtClean="0"/>
              <a:t>Entity Framework 6 enables </a:t>
            </a:r>
            <a:r>
              <a:rPr lang="en-US" dirty="0" err="1" smtClean="0"/>
              <a:t>async</a:t>
            </a:r>
            <a:r>
              <a:rPr lang="en-US" dirty="0" smtClean="0"/>
              <a:t> database calls</a:t>
            </a:r>
          </a:p>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27</a:t>
            </a:fld>
            <a:endParaRPr lang="en-US" dirty="0"/>
          </a:p>
        </p:txBody>
      </p:sp>
      <p:sp>
        <p:nvSpPr>
          <p:cNvPr id="10" name="Date Placeholder 9"/>
          <p:cNvSpPr>
            <a:spLocks noGrp="1"/>
          </p:cNvSpPr>
          <p:nvPr>
            <p:ph type="dt" idx="13"/>
          </p:nvPr>
        </p:nvSpPr>
        <p:spPr/>
        <p:txBody>
          <a:bodyPr/>
          <a:lstStyle/>
          <a:p>
            <a:fld id="{AFB65307-F325-4886-864A-056DC91B9BDE}" type="datetime8">
              <a:rPr lang="en-US" smtClean="0"/>
              <a:t>2/16/2018 8:42 AM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42073500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30</a:t>
            </a:fld>
            <a:endParaRPr lang="en-US" dirty="0"/>
          </a:p>
        </p:txBody>
      </p:sp>
      <p:sp>
        <p:nvSpPr>
          <p:cNvPr id="10" name="Date Placeholder 9"/>
          <p:cNvSpPr>
            <a:spLocks noGrp="1"/>
          </p:cNvSpPr>
          <p:nvPr>
            <p:ph type="dt" idx="13"/>
          </p:nvPr>
        </p:nvSpPr>
        <p:spPr/>
        <p:txBody>
          <a:bodyPr/>
          <a:lstStyle/>
          <a:p>
            <a:fld id="{BBAE7D8C-9E2F-45FA-96B6-A943807ADE88}" type="datetime8">
              <a:rPr lang="en-US" smtClean="0"/>
              <a:t>2/16/2018 9:45 AM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2454656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31</a:t>
            </a:fld>
            <a:endParaRPr lang="en-US" dirty="0"/>
          </a:p>
        </p:txBody>
      </p:sp>
      <p:sp>
        <p:nvSpPr>
          <p:cNvPr id="10" name="Date Placeholder 9"/>
          <p:cNvSpPr>
            <a:spLocks noGrp="1"/>
          </p:cNvSpPr>
          <p:nvPr>
            <p:ph type="dt" idx="13"/>
          </p:nvPr>
        </p:nvSpPr>
        <p:spPr/>
        <p:txBody>
          <a:bodyPr/>
          <a:lstStyle/>
          <a:p>
            <a:fld id="{BBAE7D8C-9E2F-45FA-96B6-A943807ADE88}" type="datetime8">
              <a:rPr lang="en-US" smtClean="0"/>
              <a:t>2/16/2018 9:45 AM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245465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2/16/2018 8:30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7514896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Cancellation tokens:</a:t>
            </a:r>
          </a:p>
          <a:p>
            <a:r>
              <a:rPr lang="en-US" dirty="0" smtClean="0"/>
              <a:t>Allow caller to terminate an in-flight </a:t>
            </a:r>
            <a:r>
              <a:rPr lang="en-US" dirty="0" err="1" smtClean="0"/>
              <a:t>async</a:t>
            </a:r>
            <a:r>
              <a:rPr lang="en-US" dirty="0" smtClean="0"/>
              <a:t> task</a:t>
            </a:r>
          </a:p>
          <a:p>
            <a:r>
              <a:rPr lang="en-US" dirty="0" smtClean="0"/>
              <a:t>ASP.NET has three built-in tokens</a:t>
            </a:r>
          </a:p>
          <a:p>
            <a:r>
              <a:rPr lang="en-US" sz="800" kern="1200" dirty="0" err="1" smtClean="0">
                <a:solidFill>
                  <a:schemeClr val="tx1"/>
                </a:solidFill>
                <a:latin typeface="Segoe UI Light" pitchFamily="34" charset="0"/>
                <a:ea typeface="+mn-ea"/>
                <a:cs typeface="+mn-cs"/>
              </a:rPr>
              <a:t>RequestTimeout</a:t>
            </a:r>
            <a:r>
              <a:rPr lang="en-US" sz="800" kern="1200" dirty="0" smtClean="0">
                <a:solidFill>
                  <a:schemeClr val="tx1"/>
                </a:solidFill>
                <a:latin typeface="Segoe UI Light" pitchFamily="34" charset="0"/>
                <a:ea typeface="+mn-ea"/>
                <a:cs typeface="+mn-cs"/>
              </a:rPr>
              <a:t>, </a:t>
            </a:r>
            <a:r>
              <a:rPr lang="en-US" sz="800" kern="1200" dirty="0" err="1" smtClean="0">
                <a:solidFill>
                  <a:schemeClr val="tx1"/>
                </a:solidFill>
                <a:latin typeface="Segoe UI Light" pitchFamily="34" charset="0"/>
                <a:ea typeface="+mn-ea"/>
                <a:cs typeface="+mn-cs"/>
              </a:rPr>
              <a:t>ClientDisconnected</a:t>
            </a:r>
            <a:r>
              <a:rPr lang="en-US" sz="800" kern="1200" dirty="0" smtClean="0">
                <a:solidFill>
                  <a:schemeClr val="tx1"/>
                </a:solidFill>
                <a:latin typeface="Segoe UI Light" pitchFamily="34" charset="0"/>
                <a:ea typeface="+mn-ea"/>
                <a:cs typeface="+mn-cs"/>
              </a:rPr>
              <a:t>, &amp; </a:t>
            </a:r>
            <a:r>
              <a:rPr lang="en-US" sz="800" kern="1200" dirty="0" err="1" smtClean="0">
                <a:solidFill>
                  <a:schemeClr val="tx1"/>
                </a:solidFill>
                <a:latin typeface="Segoe UI Light" pitchFamily="34" charset="0"/>
                <a:ea typeface="+mn-ea"/>
                <a:cs typeface="+mn-cs"/>
              </a:rPr>
              <a:t>AsyncTimeout</a:t>
            </a:r>
            <a:endParaRPr lang="en-US" sz="800" kern="1200" dirty="0" smtClean="0">
              <a:solidFill>
                <a:schemeClr val="tx1"/>
              </a:solidFill>
              <a:latin typeface="Segoe UI Light" pitchFamily="34" charset="0"/>
              <a:ea typeface="+mn-ea"/>
              <a:cs typeface="+mn-cs"/>
            </a:endParaRPr>
          </a:p>
          <a:p>
            <a:endParaRPr lang="en-US" dirty="0" smtClean="0"/>
          </a:p>
          <a:p>
            <a:r>
              <a:rPr lang="en-US" dirty="0" smtClean="0"/>
              <a:t>Cancellation tokens takeaways:</a:t>
            </a:r>
          </a:p>
          <a:p>
            <a:r>
              <a:rPr lang="en-US" dirty="0" smtClean="0"/>
              <a:t>Cancellation tokens further reduce thread usage</a:t>
            </a:r>
          </a:p>
          <a:p>
            <a:r>
              <a:rPr lang="en-US" dirty="0" smtClean="0"/>
              <a:t>ASP.NET has built in cancellation tokens</a:t>
            </a:r>
          </a:p>
          <a:p>
            <a:r>
              <a:rPr lang="en-US" dirty="0" smtClean="0"/>
              <a:t>Use </a:t>
            </a:r>
            <a:r>
              <a:rPr lang="en-US" dirty="0" err="1" smtClean="0"/>
              <a:t>CancellationTokenSource</a:t>
            </a:r>
            <a:r>
              <a:rPr lang="en-US" dirty="0" smtClean="0"/>
              <a:t> to combine tokens</a:t>
            </a:r>
          </a:p>
          <a:p>
            <a:endParaRPr lang="en-US" dirty="0" smtClean="0"/>
          </a:p>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32</a:t>
            </a:fld>
            <a:endParaRPr lang="en-US" dirty="0"/>
          </a:p>
        </p:txBody>
      </p:sp>
      <p:sp>
        <p:nvSpPr>
          <p:cNvPr id="10" name="Date Placeholder 9"/>
          <p:cNvSpPr>
            <a:spLocks noGrp="1"/>
          </p:cNvSpPr>
          <p:nvPr>
            <p:ph type="dt" idx="13"/>
          </p:nvPr>
        </p:nvSpPr>
        <p:spPr/>
        <p:txBody>
          <a:bodyPr/>
          <a:lstStyle/>
          <a:p>
            <a:fld id="{AFB65307-F325-4886-864A-056DC91B9BDE}" type="datetime8">
              <a:rPr lang="en-US" smtClean="0"/>
              <a:t>2/16/2018 8:30 AM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20216331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33</a:t>
            </a:fld>
            <a:endParaRPr lang="en-US" dirty="0"/>
          </a:p>
        </p:txBody>
      </p:sp>
      <p:sp>
        <p:nvSpPr>
          <p:cNvPr id="10" name="Date Placeholder 9"/>
          <p:cNvSpPr>
            <a:spLocks noGrp="1"/>
          </p:cNvSpPr>
          <p:nvPr>
            <p:ph type="dt" idx="13"/>
          </p:nvPr>
        </p:nvSpPr>
        <p:spPr/>
        <p:txBody>
          <a:bodyPr/>
          <a:lstStyle/>
          <a:p>
            <a:fld id="{AFB65307-F325-4886-864A-056DC91B9BDE}" type="datetime8">
              <a:rPr lang="en-US" smtClean="0"/>
              <a:t>2/16/2018 8:30 AM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12088851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34</a:t>
            </a:fld>
            <a:endParaRPr lang="en-US" dirty="0"/>
          </a:p>
        </p:txBody>
      </p:sp>
      <p:sp>
        <p:nvSpPr>
          <p:cNvPr id="10" name="Date Placeholder 9"/>
          <p:cNvSpPr>
            <a:spLocks noGrp="1"/>
          </p:cNvSpPr>
          <p:nvPr>
            <p:ph type="dt" idx="13"/>
          </p:nvPr>
        </p:nvSpPr>
        <p:spPr/>
        <p:txBody>
          <a:bodyPr/>
          <a:lstStyle/>
          <a:p>
            <a:fld id="{0D046133-B40E-4F18-BD39-DC756E7BE64C}" type="datetime8">
              <a:rPr lang="en-US" smtClean="0"/>
              <a:t>2/16/2018 8:30 AM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25353433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35</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2/16/2018 8:30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3573317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36</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2/16/2018 8:30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1290070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37</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2/16/2018 8:30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5178282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38</a:t>
            </a:fld>
            <a:endParaRPr lang="en-US" dirty="0"/>
          </a:p>
        </p:txBody>
      </p:sp>
      <p:sp>
        <p:nvSpPr>
          <p:cNvPr id="10" name="Date Placeholder 9"/>
          <p:cNvSpPr>
            <a:spLocks noGrp="1"/>
          </p:cNvSpPr>
          <p:nvPr>
            <p:ph type="dt" idx="13"/>
          </p:nvPr>
        </p:nvSpPr>
        <p:spPr/>
        <p:txBody>
          <a:bodyPr/>
          <a:lstStyle/>
          <a:p>
            <a:fld id="{AFB65307-F325-4886-864A-056DC91B9BDE}" type="datetime8">
              <a:rPr lang="en-US" smtClean="0"/>
              <a:t>2/16/2018 8:30 AM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13583683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39</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2/16/2018 8:30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4008841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40</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2/16/2018 8:30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6717395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41</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2/16/2018 8:30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737442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640C8D1-B649-448A-8D84-07C82D1BE45F}" type="slidenum">
              <a:rPr lang="en-US" smtClean="0"/>
              <a:t>4</a:t>
            </a:fld>
            <a:endParaRPr lang="en-US"/>
          </a:p>
        </p:txBody>
      </p:sp>
    </p:spTree>
    <p:extLst>
      <p:ext uri="{BB962C8B-B14F-4D97-AF65-F5344CB8AC3E}">
        <p14:creationId xmlns:p14="http://schemas.microsoft.com/office/powerpoint/2010/main" val="3470512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42</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2/16/2018 8:30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8519684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43</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2/16/2018 8:30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5526693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44</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2/16/2018 8:30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516288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
        <p:nvSpPr>
          <p:cNvPr id="10" name="Date Placeholder 9"/>
          <p:cNvSpPr>
            <a:spLocks noGrp="1"/>
          </p:cNvSpPr>
          <p:nvPr>
            <p:ph type="dt" idx="13"/>
          </p:nvPr>
        </p:nvSpPr>
        <p:spPr/>
        <p:txBody>
          <a:bodyPr/>
          <a:lstStyle/>
          <a:p>
            <a:fld id="{0D046133-B40E-4F18-BD39-DC756E7BE64C}" type="datetime8">
              <a:rPr lang="en-US" smtClean="0"/>
              <a:t>2/16/2018 8:30 AM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1123008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Async</a:t>
            </a:r>
            <a:r>
              <a:rPr lang="en-US" dirty="0" smtClean="0"/>
              <a:t> scenarios:</a:t>
            </a:r>
          </a:p>
          <a:p>
            <a:r>
              <a:rPr lang="en-US" sz="900" dirty="0" smtClean="0"/>
              <a:t>I/O operations (database, file, network, etc.)</a:t>
            </a:r>
          </a:p>
          <a:p>
            <a:r>
              <a:rPr lang="en-US" sz="900" dirty="0" smtClean="0"/>
              <a:t>Parallelism</a:t>
            </a:r>
          </a:p>
          <a:p>
            <a:r>
              <a:rPr lang="en-US" sz="900" dirty="0" smtClean="0"/>
              <a:t>Long-running event-driven (streaming, long polling, etc.)</a:t>
            </a:r>
          </a:p>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2/16/2018 8:30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430226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7</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2/16/2018 8:30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462336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
        <p:nvSpPr>
          <p:cNvPr id="10" name="Date Placeholder 9"/>
          <p:cNvSpPr>
            <a:spLocks noGrp="1"/>
          </p:cNvSpPr>
          <p:nvPr>
            <p:ph type="dt" idx="13"/>
          </p:nvPr>
        </p:nvSpPr>
        <p:spPr/>
        <p:txBody>
          <a:bodyPr/>
          <a:lstStyle/>
          <a:p>
            <a:fld id="{495562DE-B93B-4FA5-ACB5-9EF3421E072B}" type="datetime8">
              <a:rPr lang="en-US" smtClean="0"/>
              <a:t>2/16/2018 8:30 AM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2775363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AEE127B-9414-4B20-BA98-181121C0B2A8}" type="datetime1">
              <a:rPr lang="en-US" smtClean="0"/>
              <a:t>2/16/2018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70839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B4F4C00-C88E-4200-A3EC-7D3943FF9C5C}" type="datetimeFigureOut">
              <a:rPr lang="en-US" smtClean="0"/>
              <a:t>2/16/2018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3EB4A9-9B2D-41F5-9A9D-1AEF7A731880}" type="slidenum">
              <a:rPr lang="en-US" smtClean="0"/>
              <a:t>‹#›</a:t>
            </a:fld>
            <a:endParaRPr lang="en-US"/>
          </a:p>
        </p:txBody>
      </p:sp>
    </p:spTree>
    <p:extLst>
      <p:ext uri="{BB962C8B-B14F-4D97-AF65-F5344CB8AC3E}">
        <p14:creationId xmlns:p14="http://schemas.microsoft.com/office/powerpoint/2010/main" val="22966954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B4F4C00-C88E-4200-A3EC-7D3943FF9C5C}" type="datetimeFigureOut">
              <a:rPr lang="en-US" smtClean="0"/>
              <a:t>2/16/2018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3EB4A9-9B2D-41F5-9A9D-1AEF7A731880}" type="slidenum">
              <a:rPr lang="en-US" smtClean="0"/>
              <a:t>‹#›</a:t>
            </a:fld>
            <a:endParaRPr lang="en-US"/>
          </a:p>
        </p:txBody>
      </p:sp>
    </p:spTree>
    <p:extLst>
      <p:ext uri="{BB962C8B-B14F-4D97-AF65-F5344CB8AC3E}">
        <p14:creationId xmlns:p14="http://schemas.microsoft.com/office/powerpoint/2010/main" val="168828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B4F4C00-C88E-4200-A3EC-7D3943FF9C5C}" type="datetimeFigureOut">
              <a:rPr lang="en-US" smtClean="0"/>
              <a:t>2/16/2018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3EB4A9-9B2D-41F5-9A9D-1AEF7A731880}" type="slidenum">
              <a:rPr lang="en-US" smtClean="0"/>
              <a:t>‹#›</a:t>
            </a:fld>
            <a:endParaRPr lang="en-US"/>
          </a:p>
        </p:txBody>
      </p:sp>
    </p:spTree>
    <p:extLst>
      <p:ext uri="{BB962C8B-B14F-4D97-AF65-F5344CB8AC3E}">
        <p14:creationId xmlns:p14="http://schemas.microsoft.com/office/powerpoint/2010/main" val="25300185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B4F4C00-C88E-4200-A3EC-7D3943FF9C5C}" type="datetimeFigureOut">
              <a:rPr lang="en-US" smtClean="0"/>
              <a:t>2/16/2018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3EB4A9-9B2D-41F5-9A9D-1AEF7A731880}"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4818432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B4F4C00-C88E-4200-A3EC-7D3943FF9C5C}" type="datetimeFigureOut">
              <a:rPr lang="en-US" smtClean="0"/>
              <a:t>2/16/2018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3EB4A9-9B2D-41F5-9A9D-1AEF7A731880}" type="slidenum">
              <a:rPr lang="en-US" smtClean="0"/>
              <a:t>‹#›</a:t>
            </a:fld>
            <a:endParaRPr lang="en-US"/>
          </a:p>
        </p:txBody>
      </p:sp>
    </p:spTree>
    <p:extLst>
      <p:ext uri="{BB962C8B-B14F-4D97-AF65-F5344CB8AC3E}">
        <p14:creationId xmlns:p14="http://schemas.microsoft.com/office/powerpoint/2010/main" val="8551730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B4F4C00-C88E-4200-A3EC-7D3943FF9C5C}" type="datetimeFigureOut">
              <a:rPr lang="en-US" smtClean="0"/>
              <a:t>2/16/2018</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3EB4A9-9B2D-41F5-9A9D-1AEF7A731880}" type="slidenum">
              <a:rPr lang="en-US" smtClean="0"/>
              <a:t>‹#›</a:t>
            </a:fld>
            <a:endParaRPr lang="en-US"/>
          </a:p>
        </p:txBody>
      </p:sp>
    </p:spTree>
    <p:extLst>
      <p:ext uri="{BB962C8B-B14F-4D97-AF65-F5344CB8AC3E}">
        <p14:creationId xmlns:p14="http://schemas.microsoft.com/office/powerpoint/2010/main" val="24274323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B4F4C00-C88E-4200-A3EC-7D3943FF9C5C}" type="datetimeFigureOut">
              <a:rPr lang="en-US" smtClean="0"/>
              <a:t>2/16/2018</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3EB4A9-9B2D-41F5-9A9D-1AEF7A731880}" type="slidenum">
              <a:rPr lang="en-US" smtClean="0"/>
              <a:t>‹#›</a:t>
            </a:fld>
            <a:endParaRPr lang="en-US"/>
          </a:p>
        </p:txBody>
      </p:sp>
    </p:spTree>
    <p:extLst>
      <p:ext uri="{BB962C8B-B14F-4D97-AF65-F5344CB8AC3E}">
        <p14:creationId xmlns:p14="http://schemas.microsoft.com/office/powerpoint/2010/main" val="38890700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4F4C00-C88E-4200-A3EC-7D3943FF9C5C}" type="datetimeFigureOut">
              <a:rPr lang="en-US" smtClean="0"/>
              <a:t>2/16/2018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3EB4A9-9B2D-41F5-9A9D-1AEF7A731880}" type="slidenum">
              <a:rPr lang="en-US" smtClean="0"/>
              <a:t>‹#›</a:t>
            </a:fld>
            <a:endParaRPr lang="en-US"/>
          </a:p>
        </p:txBody>
      </p:sp>
    </p:spTree>
    <p:extLst>
      <p:ext uri="{BB962C8B-B14F-4D97-AF65-F5344CB8AC3E}">
        <p14:creationId xmlns:p14="http://schemas.microsoft.com/office/powerpoint/2010/main" val="4947781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4F4C00-C88E-4200-A3EC-7D3943FF9C5C}" type="datetimeFigureOut">
              <a:rPr lang="en-US" smtClean="0"/>
              <a:t>2/16/2018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3EB4A9-9B2D-41F5-9A9D-1AEF7A731880}" type="slidenum">
              <a:rPr lang="en-US" smtClean="0"/>
              <a:t>‹#›</a:t>
            </a:fld>
            <a:endParaRPr lang="en-US"/>
          </a:p>
        </p:txBody>
      </p:sp>
    </p:spTree>
    <p:extLst>
      <p:ext uri="{BB962C8B-B14F-4D97-AF65-F5344CB8AC3E}">
        <p14:creationId xmlns:p14="http://schemas.microsoft.com/office/powerpoint/2010/main" val="26719774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302" y="1187644"/>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551639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052030"/>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084302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3B4F4C00-C88E-4200-A3EC-7D3943FF9C5C}" type="datetimeFigureOut">
              <a:rPr lang="en-US" smtClean="0"/>
              <a:t>2/16/2018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3EB4A9-9B2D-41F5-9A9D-1AEF7A731880}" type="slidenum">
              <a:rPr lang="en-US" smtClean="0"/>
              <a:t>‹#›</a:t>
            </a:fld>
            <a:endParaRPr lang="en-US"/>
          </a:p>
        </p:txBody>
      </p:sp>
    </p:spTree>
    <p:extLst>
      <p:ext uri="{BB962C8B-B14F-4D97-AF65-F5344CB8AC3E}">
        <p14:creationId xmlns:p14="http://schemas.microsoft.com/office/powerpoint/2010/main" val="26715911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302" y="1187644"/>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5969576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558107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30829248"/>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B4F4C00-C88E-4200-A3EC-7D3943FF9C5C}" type="datetimeFigureOut">
              <a:rPr lang="en-US" smtClean="0"/>
              <a:t>2/16/2018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3EB4A9-9B2D-41F5-9A9D-1AEF7A731880}" type="slidenum">
              <a:rPr lang="en-US" smtClean="0"/>
              <a:t>‹#›</a:t>
            </a:fld>
            <a:endParaRPr lang="en-US"/>
          </a:p>
        </p:txBody>
      </p:sp>
    </p:spTree>
    <p:extLst>
      <p:ext uri="{BB962C8B-B14F-4D97-AF65-F5344CB8AC3E}">
        <p14:creationId xmlns:p14="http://schemas.microsoft.com/office/powerpoint/2010/main" val="1867064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B4F4C00-C88E-4200-A3EC-7D3943FF9C5C}" type="datetimeFigureOut">
              <a:rPr lang="en-US" smtClean="0"/>
              <a:t>2/16/2018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3EB4A9-9B2D-41F5-9A9D-1AEF7A731880}" type="slidenum">
              <a:rPr lang="en-US" smtClean="0"/>
              <a:t>‹#›</a:t>
            </a:fld>
            <a:endParaRPr lang="en-US"/>
          </a:p>
        </p:txBody>
      </p:sp>
    </p:spTree>
    <p:extLst>
      <p:ext uri="{BB962C8B-B14F-4D97-AF65-F5344CB8AC3E}">
        <p14:creationId xmlns:p14="http://schemas.microsoft.com/office/powerpoint/2010/main" val="4139704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B4F4C00-C88E-4200-A3EC-7D3943FF9C5C}" type="datetimeFigureOut">
              <a:rPr lang="en-US" smtClean="0"/>
              <a:t>2/16/2018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3EB4A9-9B2D-41F5-9A9D-1AEF7A731880}" type="slidenum">
              <a:rPr lang="en-US" smtClean="0"/>
              <a:t>‹#›</a:t>
            </a:fld>
            <a:endParaRPr lang="en-US"/>
          </a:p>
        </p:txBody>
      </p:sp>
    </p:spTree>
    <p:extLst>
      <p:ext uri="{BB962C8B-B14F-4D97-AF65-F5344CB8AC3E}">
        <p14:creationId xmlns:p14="http://schemas.microsoft.com/office/powerpoint/2010/main" val="2041154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3B4F4C00-C88E-4200-A3EC-7D3943FF9C5C}" type="datetimeFigureOut">
              <a:rPr lang="en-US" smtClean="0"/>
              <a:t>2/16/2018</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113EB4A9-9B2D-41F5-9A9D-1AEF7A731880}" type="slidenum">
              <a:rPr lang="en-US" smtClean="0"/>
              <a:t>‹#›</a:t>
            </a:fld>
            <a:endParaRPr lang="en-US"/>
          </a:p>
        </p:txBody>
      </p:sp>
    </p:spTree>
    <p:extLst>
      <p:ext uri="{BB962C8B-B14F-4D97-AF65-F5344CB8AC3E}">
        <p14:creationId xmlns:p14="http://schemas.microsoft.com/office/powerpoint/2010/main" val="4251894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B4F4C00-C88E-4200-A3EC-7D3943FF9C5C}" type="datetimeFigureOut">
              <a:rPr lang="en-US" smtClean="0"/>
              <a:t>2/16/2018</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113EB4A9-9B2D-41F5-9A9D-1AEF7A731880}" type="slidenum">
              <a:rPr lang="en-US" smtClean="0"/>
              <a:t>‹#›</a:t>
            </a:fld>
            <a:endParaRPr lang="en-US"/>
          </a:p>
        </p:txBody>
      </p:sp>
    </p:spTree>
    <p:extLst>
      <p:ext uri="{BB962C8B-B14F-4D97-AF65-F5344CB8AC3E}">
        <p14:creationId xmlns:p14="http://schemas.microsoft.com/office/powerpoint/2010/main" val="724880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3B4F4C00-C88E-4200-A3EC-7D3943FF9C5C}" type="datetimeFigureOut">
              <a:rPr lang="en-US" smtClean="0"/>
              <a:t>2/16/2018</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113EB4A9-9B2D-41F5-9A9D-1AEF7A731880}" type="slidenum">
              <a:rPr lang="en-US" smtClean="0"/>
              <a:t>‹#›</a:t>
            </a:fld>
            <a:endParaRPr lang="en-US"/>
          </a:p>
        </p:txBody>
      </p:sp>
    </p:spTree>
    <p:extLst>
      <p:ext uri="{BB962C8B-B14F-4D97-AF65-F5344CB8AC3E}">
        <p14:creationId xmlns:p14="http://schemas.microsoft.com/office/powerpoint/2010/main" val="909992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B4F4C00-C88E-4200-A3EC-7D3943FF9C5C}" type="datetimeFigureOut">
              <a:rPr lang="en-US" smtClean="0"/>
              <a:t>2/16/2018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3EB4A9-9B2D-41F5-9A9D-1AEF7A731880}" type="slidenum">
              <a:rPr lang="en-US" smtClean="0"/>
              <a:t>‹#›</a:t>
            </a:fld>
            <a:endParaRPr lang="en-US"/>
          </a:p>
        </p:txBody>
      </p:sp>
    </p:spTree>
    <p:extLst>
      <p:ext uri="{BB962C8B-B14F-4D97-AF65-F5344CB8AC3E}">
        <p14:creationId xmlns:p14="http://schemas.microsoft.com/office/powerpoint/2010/main" val="2771616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4.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3B4F4C00-C88E-4200-A3EC-7D3943FF9C5C}" type="datetimeFigureOut">
              <a:rPr lang="en-US" smtClean="0"/>
              <a:t>2/16/2018</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113EB4A9-9B2D-41F5-9A9D-1AEF7A731880}" type="slidenum">
              <a:rPr lang="en-US" smtClean="0"/>
              <a:t>‹#›</a:t>
            </a:fld>
            <a:endParaRPr lang="en-US"/>
          </a:p>
        </p:txBody>
      </p:sp>
    </p:spTree>
    <p:extLst>
      <p:ext uri="{BB962C8B-B14F-4D97-AF65-F5344CB8AC3E}">
        <p14:creationId xmlns:p14="http://schemas.microsoft.com/office/powerpoint/2010/main" val="3914075933"/>
      </p:ext>
    </p:extLst>
  </p:cSld>
  <p:clrMap bg1="dk1" tx1="lt1" bg2="dk2" tx2="lt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 id="2147483831" r:id="rId18"/>
    <p:sldLayoutId id="2147483832" r:id="rId19"/>
    <p:sldLayoutId id="2147483833" r:id="rId20"/>
    <p:sldLayoutId id="2147483834" r:id="rId21"/>
    <p:sldLayoutId id="2147483835" r:id="rId22"/>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8.png"/><Relationship Id="rId5" Type="http://schemas.microsoft.com/office/2007/relationships/hdphoto" Target="../media/hdphoto2.wdp"/><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8.png"/><Relationship Id="rId5" Type="http://schemas.microsoft.com/office/2007/relationships/hdphoto" Target="../media/hdphoto2.wdp"/><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github.com/ranjitjc/AsyncAspNetDemo/" TargetMode="External"/><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hyperlink" Target="http://www.asp.net/web-forms/tutorials/aspnet-45/using-asynchronous-methods-in-aspnet-45" TargetMode="External"/><Relationship Id="rId5" Type="http://schemas.openxmlformats.org/officeDocument/2006/relationships/hyperlink" Target="http://msdn.com/library/vstudio/hh191443.aspx" TargetMode="External"/><Relationship Id="rId4" Type="http://schemas.openxmlformats.org/officeDocument/2006/relationships/hyperlink" Target="http://blogs.msdn.com/pfxteam/"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solidFill>
            <a:srgbClr val="00B0F0"/>
          </a:solidFill>
        </p:spPr>
        <p:txBody>
          <a:bodyPr>
            <a:normAutofit/>
          </a:bodyPr>
          <a:lstStyle/>
          <a:p>
            <a:r>
              <a:rPr lang="en-US" dirty="0" smtClean="0"/>
              <a:t>Scalable / Responsive </a:t>
            </a:r>
            <a:r>
              <a:rPr lang="en-US" dirty="0"/>
              <a:t>Web </a:t>
            </a:r>
            <a:r>
              <a:rPr lang="en-US" dirty="0" smtClean="0"/>
              <a:t>Applications</a:t>
            </a:r>
            <a:endParaRPr lang="en-US" dirty="0"/>
          </a:p>
        </p:txBody>
      </p:sp>
      <p:sp>
        <p:nvSpPr>
          <p:cNvPr id="5" name="Text Placeholder 4"/>
          <p:cNvSpPr>
            <a:spLocks noGrp="1"/>
          </p:cNvSpPr>
          <p:nvPr>
            <p:ph type="body" sz="quarter" idx="12"/>
          </p:nvPr>
        </p:nvSpPr>
        <p:spPr/>
        <p:txBody>
          <a:bodyPr/>
          <a:lstStyle/>
          <a:p>
            <a:r>
              <a:rPr lang="en-US" dirty="0" smtClean="0"/>
              <a:t>Ranjit Jeyachandran</a:t>
            </a:r>
            <a:endParaRPr lang="en-US" dirty="0"/>
          </a:p>
        </p:txBody>
      </p:sp>
    </p:spTree>
    <p:extLst>
      <p:ext uri="{BB962C8B-B14F-4D97-AF65-F5344CB8AC3E}">
        <p14:creationId xmlns:p14="http://schemas.microsoft.com/office/powerpoint/2010/main" val="167943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cxnSp>
        <p:nvCxnSpPr>
          <p:cNvPr id="57" name="Straight Arrow Connector 56"/>
          <p:cNvCxnSpPr>
            <a:stCxn id="4" idx="0"/>
            <a:endCxn id="51" idx="2"/>
          </p:cNvCxnSpPr>
          <p:nvPr/>
        </p:nvCxnSpPr>
        <p:spPr>
          <a:xfrm>
            <a:off x="5979940" y="1561713"/>
            <a:ext cx="0" cy="4705563"/>
          </a:xfrm>
          <a:prstGeom prst="straightConnector1">
            <a:avLst/>
          </a:prstGeom>
          <a:ln w="5715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86047" y="262012"/>
            <a:ext cx="8760170" cy="706864"/>
          </a:xfrm>
        </p:spPr>
        <p:txBody>
          <a:bodyPr>
            <a:normAutofit fontScale="90000"/>
          </a:bodyPr>
          <a:lstStyle/>
          <a:p>
            <a:r>
              <a:rPr lang="en-US" dirty="0" err="1">
                <a:gradFill>
                  <a:gsLst>
                    <a:gs pos="0">
                      <a:srgbClr val="FFFFFF"/>
                    </a:gs>
                    <a:gs pos="100000">
                      <a:srgbClr val="FFFFFF"/>
                    </a:gs>
                  </a:gsLst>
                  <a:lin ang="5400000" scaled="0"/>
                </a:gradFill>
              </a:rPr>
              <a:t>Threadpool</a:t>
            </a:r>
            <a:endParaRPr lang="en-US" dirty="0"/>
          </a:p>
        </p:txBody>
      </p:sp>
      <p:grpSp>
        <p:nvGrpSpPr>
          <p:cNvPr id="37" name="Group 36"/>
          <p:cNvGrpSpPr/>
          <p:nvPr/>
        </p:nvGrpSpPr>
        <p:grpSpPr>
          <a:xfrm>
            <a:off x="5382410" y="1561715"/>
            <a:ext cx="1195063" cy="821606"/>
            <a:chOff x="1646237" y="1973262"/>
            <a:chExt cx="1219200" cy="838200"/>
          </a:xfrm>
        </p:grpSpPr>
        <p:sp>
          <p:nvSpPr>
            <p:cNvPr id="5" name="Rectangle 4"/>
            <p:cNvSpPr/>
            <p:nvPr/>
          </p:nvSpPr>
          <p:spPr bwMode="auto">
            <a:xfrm>
              <a:off x="1646237" y="1973262"/>
              <a:ext cx="1219200" cy="838200"/>
            </a:xfrm>
            <a:prstGeom prst="rect">
              <a:avLst/>
            </a:prstGeom>
            <a:solidFill>
              <a:srgbClr val="C1E5FF">
                <a:alpha val="50196"/>
              </a:srgbClr>
            </a:solidFill>
            <a:ln w="38100">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 name="TextBox 5"/>
            <p:cNvSpPr txBox="1"/>
            <p:nvPr/>
          </p:nvSpPr>
          <p:spPr>
            <a:xfrm>
              <a:off x="1646237" y="2582862"/>
              <a:ext cx="1219200" cy="228600"/>
            </a:xfrm>
            <a:prstGeom prst="rect">
              <a:avLst/>
            </a:prstGeom>
            <a:solidFill>
              <a:srgbClr val="00B0F0"/>
            </a:solidFill>
            <a:ln>
              <a:solidFill>
                <a:srgbClr val="002060"/>
              </a:solidFill>
            </a:ln>
          </p:spPr>
          <p:txBody>
            <a:bodyPr wrap="none" lIns="0" tIns="0" rIns="0" bIns="0" rtlCol="0" anchor="ctr" anchorCtr="1">
              <a:normAutofit lnSpcReduction="10000"/>
            </a:bodyPr>
            <a:lstStyle/>
            <a:p>
              <a:pPr>
                <a:lnSpc>
                  <a:spcPct val="90000"/>
                </a:lnSpc>
                <a:spcAft>
                  <a:spcPts val="588"/>
                </a:spcAft>
              </a:pPr>
              <a:r>
                <a:rPr lang="en-US" sz="1765" dirty="0">
                  <a:solidFill>
                    <a:srgbClr val="000000"/>
                  </a:solidFill>
                </a:rPr>
                <a:t>end1</a:t>
              </a:r>
            </a:p>
          </p:txBody>
        </p:sp>
        <p:sp>
          <p:nvSpPr>
            <p:cNvPr id="4" name="TextBox 3"/>
            <p:cNvSpPr txBox="1"/>
            <p:nvPr/>
          </p:nvSpPr>
          <p:spPr>
            <a:xfrm>
              <a:off x="1646237" y="1973262"/>
              <a:ext cx="1219200" cy="228600"/>
            </a:xfrm>
            <a:prstGeom prst="rect">
              <a:avLst/>
            </a:prstGeom>
            <a:solidFill>
              <a:srgbClr val="00B0F0"/>
            </a:solidFill>
            <a:ln>
              <a:solidFill>
                <a:srgbClr val="002060"/>
              </a:solidFill>
            </a:ln>
          </p:spPr>
          <p:txBody>
            <a:bodyPr wrap="none" lIns="0" tIns="0" rIns="0" bIns="0" rtlCol="0" anchor="ctr" anchorCtr="1">
              <a:normAutofit lnSpcReduction="10000"/>
            </a:bodyPr>
            <a:lstStyle/>
            <a:p>
              <a:pPr>
                <a:lnSpc>
                  <a:spcPct val="90000"/>
                </a:lnSpc>
                <a:spcAft>
                  <a:spcPts val="588"/>
                </a:spcAft>
              </a:pPr>
              <a:r>
                <a:rPr lang="en-US" sz="1765" dirty="0">
                  <a:solidFill>
                    <a:srgbClr val="000000"/>
                  </a:solidFill>
                </a:rPr>
                <a:t>start1</a:t>
              </a:r>
            </a:p>
          </p:txBody>
        </p:sp>
      </p:grpSp>
      <p:grpSp>
        <p:nvGrpSpPr>
          <p:cNvPr id="38" name="Group 37"/>
          <p:cNvGrpSpPr/>
          <p:nvPr/>
        </p:nvGrpSpPr>
        <p:grpSpPr>
          <a:xfrm>
            <a:off x="5382410" y="2532703"/>
            <a:ext cx="1195063" cy="821606"/>
            <a:chOff x="1646237" y="1973262"/>
            <a:chExt cx="1219200" cy="838200"/>
          </a:xfrm>
        </p:grpSpPr>
        <p:sp>
          <p:nvSpPr>
            <p:cNvPr id="39" name="Rectangle 38"/>
            <p:cNvSpPr/>
            <p:nvPr/>
          </p:nvSpPr>
          <p:spPr bwMode="auto">
            <a:xfrm>
              <a:off x="1646237" y="1973262"/>
              <a:ext cx="1219200" cy="838200"/>
            </a:xfrm>
            <a:prstGeom prst="rect">
              <a:avLst/>
            </a:prstGeom>
            <a:solidFill>
              <a:srgbClr val="C1E5FF">
                <a:alpha val="50196"/>
              </a:srgbClr>
            </a:solidFill>
            <a:ln w="38100">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0" name="TextBox 39"/>
            <p:cNvSpPr txBox="1"/>
            <p:nvPr/>
          </p:nvSpPr>
          <p:spPr>
            <a:xfrm>
              <a:off x="1646237" y="2582862"/>
              <a:ext cx="1219200" cy="228600"/>
            </a:xfrm>
            <a:prstGeom prst="rect">
              <a:avLst/>
            </a:prstGeom>
            <a:solidFill>
              <a:srgbClr val="00B0F0"/>
            </a:solidFill>
            <a:ln>
              <a:solidFill>
                <a:srgbClr val="002060"/>
              </a:solidFill>
            </a:ln>
          </p:spPr>
          <p:txBody>
            <a:bodyPr wrap="none" lIns="0" tIns="0" rIns="0" bIns="0" rtlCol="0" anchor="ctr" anchorCtr="1">
              <a:normAutofit lnSpcReduction="10000"/>
            </a:bodyPr>
            <a:lstStyle/>
            <a:p>
              <a:pPr>
                <a:lnSpc>
                  <a:spcPct val="90000"/>
                </a:lnSpc>
                <a:spcAft>
                  <a:spcPts val="588"/>
                </a:spcAft>
              </a:pPr>
              <a:r>
                <a:rPr lang="en-US" sz="1765" dirty="0">
                  <a:solidFill>
                    <a:srgbClr val="000000"/>
                  </a:solidFill>
                </a:rPr>
                <a:t>end2</a:t>
              </a:r>
            </a:p>
          </p:txBody>
        </p:sp>
        <p:sp>
          <p:nvSpPr>
            <p:cNvPr id="41" name="TextBox 40"/>
            <p:cNvSpPr txBox="1"/>
            <p:nvPr/>
          </p:nvSpPr>
          <p:spPr>
            <a:xfrm>
              <a:off x="1646237" y="1973262"/>
              <a:ext cx="1219200" cy="228600"/>
            </a:xfrm>
            <a:prstGeom prst="rect">
              <a:avLst/>
            </a:prstGeom>
            <a:solidFill>
              <a:srgbClr val="00B0F0"/>
            </a:solidFill>
            <a:ln>
              <a:solidFill>
                <a:srgbClr val="002060"/>
              </a:solidFill>
            </a:ln>
          </p:spPr>
          <p:txBody>
            <a:bodyPr wrap="none" lIns="0" tIns="0" rIns="0" bIns="0" rtlCol="0" anchor="ctr" anchorCtr="1">
              <a:normAutofit lnSpcReduction="10000"/>
            </a:bodyPr>
            <a:lstStyle/>
            <a:p>
              <a:pPr>
                <a:lnSpc>
                  <a:spcPct val="90000"/>
                </a:lnSpc>
                <a:spcAft>
                  <a:spcPts val="588"/>
                </a:spcAft>
              </a:pPr>
              <a:r>
                <a:rPr lang="en-US" sz="1765" dirty="0">
                  <a:solidFill>
                    <a:srgbClr val="000000"/>
                  </a:solidFill>
                </a:rPr>
                <a:t>start2</a:t>
              </a:r>
            </a:p>
          </p:txBody>
        </p:sp>
      </p:grpSp>
      <p:grpSp>
        <p:nvGrpSpPr>
          <p:cNvPr id="42" name="Group 41"/>
          <p:cNvGrpSpPr/>
          <p:nvPr/>
        </p:nvGrpSpPr>
        <p:grpSpPr>
          <a:xfrm>
            <a:off x="5382410" y="3503693"/>
            <a:ext cx="1195063" cy="821606"/>
            <a:chOff x="1646237" y="1973262"/>
            <a:chExt cx="1219200" cy="838200"/>
          </a:xfrm>
        </p:grpSpPr>
        <p:sp>
          <p:nvSpPr>
            <p:cNvPr id="43" name="Rectangle 42"/>
            <p:cNvSpPr/>
            <p:nvPr/>
          </p:nvSpPr>
          <p:spPr bwMode="auto">
            <a:xfrm>
              <a:off x="1646237" y="1973262"/>
              <a:ext cx="1219200" cy="838200"/>
            </a:xfrm>
            <a:prstGeom prst="rect">
              <a:avLst/>
            </a:prstGeom>
            <a:solidFill>
              <a:srgbClr val="C1E5FF">
                <a:alpha val="50196"/>
              </a:srgbClr>
            </a:solidFill>
            <a:ln w="38100">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4" name="TextBox 43"/>
            <p:cNvSpPr txBox="1"/>
            <p:nvPr/>
          </p:nvSpPr>
          <p:spPr>
            <a:xfrm>
              <a:off x="1646237" y="2582862"/>
              <a:ext cx="1219200" cy="228600"/>
            </a:xfrm>
            <a:prstGeom prst="rect">
              <a:avLst/>
            </a:prstGeom>
            <a:solidFill>
              <a:srgbClr val="00B0F0"/>
            </a:solidFill>
            <a:ln>
              <a:solidFill>
                <a:srgbClr val="002060"/>
              </a:solidFill>
            </a:ln>
          </p:spPr>
          <p:txBody>
            <a:bodyPr wrap="none" lIns="0" tIns="0" rIns="0" bIns="0" rtlCol="0" anchor="ctr" anchorCtr="1">
              <a:normAutofit lnSpcReduction="10000"/>
            </a:bodyPr>
            <a:lstStyle/>
            <a:p>
              <a:pPr>
                <a:lnSpc>
                  <a:spcPct val="90000"/>
                </a:lnSpc>
                <a:spcAft>
                  <a:spcPts val="588"/>
                </a:spcAft>
              </a:pPr>
              <a:r>
                <a:rPr lang="en-US" sz="1765" dirty="0">
                  <a:solidFill>
                    <a:srgbClr val="000000"/>
                  </a:solidFill>
                </a:rPr>
                <a:t>end3</a:t>
              </a:r>
            </a:p>
          </p:txBody>
        </p:sp>
        <p:sp>
          <p:nvSpPr>
            <p:cNvPr id="45" name="TextBox 44"/>
            <p:cNvSpPr txBox="1"/>
            <p:nvPr/>
          </p:nvSpPr>
          <p:spPr>
            <a:xfrm>
              <a:off x="1646237" y="1973262"/>
              <a:ext cx="1219200" cy="228600"/>
            </a:xfrm>
            <a:prstGeom prst="rect">
              <a:avLst/>
            </a:prstGeom>
            <a:solidFill>
              <a:srgbClr val="00B0F0"/>
            </a:solidFill>
            <a:ln>
              <a:solidFill>
                <a:srgbClr val="002060"/>
              </a:solidFill>
            </a:ln>
          </p:spPr>
          <p:txBody>
            <a:bodyPr wrap="none" lIns="0" tIns="0" rIns="0" bIns="0" rtlCol="0" anchor="ctr" anchorCtr="1">
              <a:normAutofit lnSpcReduction="10000"/>
            </a:bodyPr>
            <a:lstStyle/>
            <a:p>
              <a:pPr>
                <a:lnSpc>
                  <a:spcPct val="90000"/>
                </a:lnSpc>
                <a:spcAft>
                  <a:spcPts val="588"/>
                </a:spcAft>
              </a:pPr>
              <a:r>
                <a:rPr lang="en-US" sz="1765" dirty="0">
                  <a:solidFill>
                    <a:srgbClr val="000000"/>
                  </a:solidFill>
                </a:rPr>
                <a:t>start3</a:t>
              </a:r>
            </a:p>
          </p:txBody>
        </p:sp>
      </p:grpSp>
      <p:grpSp>
        <p:nvGrpSpPr>
          <p:cNvPr id="46" name="Group 45"/>
          <p:cNvGrpSpPr/>
          <p:nvPr/>
        </p:nvGrpSpPr>
        <p:grpSpPr>
          <a:xfrm>
            <a:off x="5382410" y="4474681"/>
            <a:ext cx="1195063" cy="821606"/>
            <a:chOff x="1646237" y="1973262"/>
            <a:chExt cx="1219200" cy="838200"/>
          </a:xfrm>
        </p:grpSpPr>
        <p:sp>
          <p:nvSpPr>
            <p:cNvPr id="47" name="Rectangle 46"/>
            <p:cNvSpPr/>
            <p:nvPr/>
          </p:nvSpPr>
          <p:spPr bwMode="auto">
            <a:xfrm>
              <a:off x="1646237" y="1973262"/>
              <a:ext cx="1219200" cy="838200"/>
            </a:xfrm>
            <a:prstGeom prst="rect">
              <a:avLst/>
            </a:prstGeom>
            <a:solidFill>
              <a:srgbClr val="C1E5FF">
                <a:alpha val="50196"/>
              </a:srgbClr>
            </a:solidFill>
            <a:ln w="38100">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8" name="TextBox 47"/>
            <p:cNvSpPr txBox="1"/>
            <p:nvPr/>
          </p:nvSpPr>
          <p:spPr>
            <a:xfrm>
              <a:off x="1646237" y="2582862"/>
              <a:ext cx="1219200" cy="228600"/>
            </a:xfrm>
            <a:prstGeom prst="rect">
              <a:avLst/>
            </a:prstGeom>
            <a:solidFill>
              <a:srgbClr val="00B0F0"/>
            </a:solidFill>
            <a:ln>
              <a:solidFill>
                <a:srgbClr val="002060"/>
              </a:solidFill>
            </a:ln>
          </p:spPr>
          <p:txBody>
            <a:bodyPr wrap="none" lIns="0" tIns="0" rIns="0" bIns="0" rtlCol="0" anchor="ctr" anchorCtr="1">
              <a:normAutofit lnSpcReduction="10000"/>
            </a:bodyPr>
            <a:lstStyle/>
            <a:p>
              <a:pPr>
                <a:lnSpc>
                  <a:spcPct val="90000"/>
                </a:lnSpc>
                <a:spcAft>
                  <a:spcPts val="588"/>
                </a:spcAft>
              </a:pPr>
              <a:r>
                <a:rPr lang="en-US" sz="1765" dirty="0">
                  <a:solidFill>
                    <a:srgbClr val="000000"/>
                  </a:solidFill>
                </a:rPr>
                <a:t>end4</a:t>
              </a:r>
            </a:p>
          </p:txBody>
        </p:sp>
        <p:sp>
          <p:nvSpPr>
            <p:cNvPr id="49" name="TextBox 48"/>
            <p:cNvSpPr txBox="1"/>
            <p:nvPr/>
          </p:nvSpPr>
          <p:spPr>
            <a:xfrm>
              <a:off x="1646237" y="1973262"/>
              <a:ext cx="1219200" cy="228600"/>
            </a:xfrm>
            <a:prstGeom prst="rect">
              <a:avLst/>
            </a:prstGeom>
            <a:solidFill>
              <a:srgbClr val="00B0F0"/>
            </a:solidFill>
            <a:ln>
              <a:solidFill>
                <a:srgbClr val="002060"/>
              </a:solidFill>
            </a:ln>
          </p:spPr>
          <p:txBody>
            <a:bodyPr wrap="none" lIns="0" tIns="0" rIns="0" bIns="0" rtlCol="0" anchor="ctr" anchorCtr="1">
              <a:normAutofit lnSpcReduction="10000"/>
            </a:bodyPr>
            <a:lstStyle/>
            <a:p>
              <a:pPr>
                <a:lnSpc>
                  <a:spcPct val="90000"/>
                </a:lnSpc>
                <a:spcAft>
                  <a:spcPts val="588"/>
                </a:spcAft>
              </a:pPr>
              <a:r>
                <a:rPr lang="en-US" sz="1765" dirty="0">
                  <a:solidFill>
                    <a:srgbClr val="000000"/>
                  </a:solidFill>
                </a:rPr>
                <a:t>start4</a:t>
              </a:r>
            </a:p>
          </p:txBody>
        </p:sp>
      </p:grpSp>
      <p:grpSp>
        <p:nvGrpSpPr>
          <p:cNvPr id="50" name="Group 49"/>
          <p:cNvGrpSpPr/>
          <p:nvPr/>
        </p:nvGrpSpPr>
        <p:grpSpPr>
          <a:xfrm>
            <a:off x="5382410" y="5445671"/>
            <a:ext cx="1195063" cy="821606"/>
            <a:chOff x="1646237" y="1973262"/>
            <a:chExt cx="1219200" cy="838200"/>
          </a:xfrm>
        </p:grpSpPr>
        <p:sp>
          <p:nvSpPr>
            <p:cNvPr id="51" name="Rectangle 50"/>
            <p:cNvSpPr/>
            <p:nvPr/>
          </p:nvSpPr>
          <p:spPr bwMode="auto">
            <a:xfrm>
              <a:off x="1646237" y="1973262"/>
              <a:ext cx="1219200" cy="838200"/>
            </a:xfrm>
            <a:prstGeom prst="rect">
              <a:avLst/>
            </a:prstGeom>
            <a:solidFill>
              <a:srgbClr val="C1E5FF">
                <a:alpha val="50196"/>
              </a:srgbClr>
            </a:solidFill>
            <a:ln w="38100">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2" name="TextBox 51"/>
            <p:cNvSpPr txBox="1"/>
            <p:nvPr/>
          </p:nvSpPr>
          <p:spPr>
            <a:xfrm>
              <a:off x="1646237" y="2582862"/>
              <a:ext cx="1219200" cy="228600"/>
            </a:xfrm>
            <a:prstGeom prst="rect">
              <a:avLst/>
            </a:prstGeom>
            <a:solidFill>
              <a:srgbClr val="00B0F0"/>
            </a:solidFill>
            <a:ln>
              <a:solidFill>
                <a:srgbClr val="002060"/>
              </a:solidFill>
            </a:ln>
          </p:spPr>
          <p:txBody>
            <a:bodyPr wrap="none" lIns="0" tIns="0" rIns="0" bIns="0" rtlCol="0" anchor="ctr" anchorCtr="1">
              <a:normAutofit lnSpcReduction="10000"/>
            </a:bodyPr>
            <a:lstStyle/>
            <a:p>
              <a:pPr>
                <a:lnSpc>
                  <a:spcPct val="90000"/>
                </a:lnSpc>
                <a:spcAft>
                  <a:spcPts val="588"/>
                </a:spcAft>
              </a:pPr>
              <a:r>
                <a:rPr lang="en-US" sz="1765" dirty="0">
                  <a:solidFill>
                    <a:srgbClr val="000000"/>
                  </a:solidFill>
                </a:rPr>
                <a:t>end5</a:t>
              </a:r>
            </a:p>
          </p:txBody>
        </p:sp>
        <p:sp>
          <p:nvSpPr>
            <p:cNvPr id="53" name="TextBox 52"/>
            <p:cNvSpPr txBox="1"/>
            <p:nvPr/>
          </p:nvSpPr>
          <p:spPr>
            <a:xfrm>
              <a:off x="1646237" y="1973262"/>
              <a:ext cx="1219200" cy="228600"/>
            </a:xfrm>
            <a:prstGeom prst="rect">
              <a:avLst/>
            </a:prstGeom>
            <a:solidFill>
              <a:srgbClr val="00B0F0"/>
            </a:solidFill>
            <a:ln>
              <a:solidFill>
                <a:srgbClr val="002060"/>
              </a:solidFill>
            </a:ln>
          </p:spPr>
          <p:txBody>
            <a:bodyPr wrap="none" lIns="0" tIns="0" rIns="0" bIns="0" rtlCol="0" anchor="ctr" anchorCtr="1">
              <a:normAutofit lnSpcReduction="10000"/>
            </a:bodyPr>
            <a:lstStyle/>
            <a:p>
              <a:pPr>
                <a:lnSpc>
                  <a:spcPct val="90000"/>
                </a:lnSpc>
                <a:spcAft>
                  <a:spcPts val="588"/>
                </a:spcAft>
              </a:pPr>
              <a:r>
                <a:rPr lang="en-US" sz="1765" dirty="0">
                  <a:solidFill>
                    <a:srgbClr val="000000"/>
                  </a:solidFill>
                </a:rPr>
                <a:t>start5</a:t>
              </a:r>
            </a:p>
          </p:txBody>
        </p:sp>
      </p:grpSp>
      <p:cxnSp>
        <p:nvCxnSpPr>
          <p:cNvPr id="60" name="Straight Arrow Connector 59"/>
          <p:cNvCxnSpPr/>
          <p:nvPr/>
        </p:nvCxnSpPr>
        <p:spPr>
          <a:xfrm flipH="1">
            <a:off x="4037962" y="6267277"/>
            <a:ext cx="1195064" cy="373457"/>
          </a:xfrm>
          <a:prstGeom prst="straightConnector1">
            <a:avLst/>
          </a:prstGeom>
          <a:ln w="5715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rot="20584860">
            <a:off x="3849429" y="5923118"/>
            <a:ext cx="1370156" cy="366585"/>
          </a:xfrm>
          <a:prstGeom prst="rect">
            <a:avLst/>
          </a:prstGeom>
          <a:noFill/>
        </p:spPr>
        <p:txBody>
          <a:bodyPr wrap="none" lIns="0" tIns="0" rIns="0" bIns="0" rtlCol="0" anchor="ctr" anchorCtr="1">
            <a:noAutofit/>
          </a:bodyPr>
          <a:lstStyle/>
          <a:p>
            <a:pPr algn="ctr">
              <a:lnSpc>
                <a:spcPct val="90000"/>
              </a:lnSpc>
              <a:spcAft>
                <a:spcPts val="588"/>
              </a:spcAft>
            </a:pPr>
            <a:r>
              <a:rPr lang="en-US" sz="2353" dirty="0">
                <a:solidFill>
                  <a:srgbClr val="000000"/>
                </a:solidFill>
              </a:rPr>
              <a:t>response out</a:t>
            </a:r>
            <a:br>
              <a:rPr lang="en-US" sz="2353" dirty="0">
                <a:solidFill>
                  <a:srgbClr val="000000"/>
                </a:solidFill>
              </a:rPr>
            </a:br>
            <a:r>
              <a:rPr lang="en-US" sz="2353" dirty="0">
                <a:solidFill>
                  <a:srgbClr val="000000"/>
                </a:solidFill>
              </a:rPr>
              <a:t>500ms</a:t>
            </a:r>
          </a:p>
        </p:txBody>
      </p:sp>
      <p:grpSp>
        <p:nvGrpSpPr>
          <p:cNvPr id="126" name="Group 125"/>
          <p:cNvGrpSpPr/>
          <p:nvPr/>
        </p:nvGrpSpPr>
        <p:grpSpPr>
          <a:xfrm>
            <a:off x="3705874" y="1412330"/>
            <a:ext cx="1479784" cy="449640"/>
            <a:chOff x="3779837" y="1439862"/>
            <a:chExt cx="1509671" cy="458721"/>
          </a:xfrm>
        </p:grpSpPr>
        <p:cxnSp>
          <p:nvCxnSpPr>
            <p:cNvPr id="128" name="Straight Arrow Connector 127"/>
            <p:cNvCxnSpPr/>
            <p:nvPr/>
          </p:nvCxnSpPr>
          <p:spPr>
            <a:xfrm>
              <a:off x="4070308" y="1439862"/>
              <a:ext cx="1219200" cy="152400"/>
            </a:xfrm>
            <a:prstGeom prst="straightConnector1">
              <a:avLst/>
            </a:prstGeom>
            <a:ln w="5715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rot="378021">
              <a:off x="3779837" y="1560521"/>
              <a:ext cx="1397828" cy="338062"/>
            </a:xfrm>
            <a:prstGeom prst="rect">
              <a:avLst/>
            </a:prstGeom>
            <a:noFill/>
          </p:spPr>
          <p:txBody>
            <a:bodyPr wrap="none" lIns="0" tIns="0" rIns="0" bIns="0" rtlCol="0" anchor="ctr" anchorCtr="1">
              <a:noAutofit/>
            </a:bodyPr>
            <a:lstStyle/>
            <a:p>
              <a:pPr algn="ctr">
                <a:lnSpc>
                  <a:spcPct val="90000"/>
                </a:lnSpc>
                <a:spcAft>
                  <a:spcPts val="588"/>
                </a:spcAft>
              </a:pPr>
              <a:r>
                <a:rPr lang="en-US" sz="2353" dirty="0">
                  <a:solidFill>
                    <a:srgbClr val="000000"/>
                  </a:solidFill>
                </a:rPr>
                <a:t>request in</a:t>
              </a:r>
            </a:p>
          </p:txBody>
        </p:sp>
      </p:grpSp>
    </p:spTree>
    <p:extLst>
      <p:ext uri="{BB962C8B-B14F-4D97-AF65-F5344CB8AC3E}">
        <p14:creationId xmlns:p14="http://schemas.microsoft.com/office/powerpoint/2010/main" val="3909923202"/>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70" name="Rectangle 69"/>
          <p:cNvSpPr/>
          <p:nvPr/>
        </p:nvSpPr>
        <p:spPr bwMode="auto">
          <a:xfrm>
            <a:off x="763889" y="3907230"/>
            <a:ext cx="6619774" cy="2612223"/>
          </a:xfrm>
          <a:prstGeom prst="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1" name="Rectangle 70"/>
          <p:cNvSpPr/>
          <p:nvPr/>
        </p:nvSpPr>
        <p:spPr bwMode="auto">
          <a:xfrm>
            <a:off x="764826" y="1270700"/>
            <a:ext cx="6618839" cy="2525872"/>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Parallel web </a:t>
            </a:r>
            <a:r>
              <a:rPr lang="en-US" dirty="0"/>
              <a:t>request handling</a:t>
            </a:r>
            <a:br>
              <a:rPr lang="en-US" dirty="0"/>
            </a:br>
            <a:endParaRPr lang="en-US" dirty="0"/>
          </a:p>
        </p:txBody>
      </p:sp>
      <p:sp>
        <p:nvSpPr>
          <p:cNvPr id="73" name="TextBox 72"/>
          <p:cNvSpPr txBox="1"/>
          <p:nvPr/>
        </p:nvSpPr>
        <p:spPr>
          <a:xfrm>
            <a:off x="764824" y="3335409"/>
            <a:ext cx="6618838" cy="506901"/>
          </a:xfrm>
          <a:prstGeom prst="rect">
            <a:avLst/>
          </a:prstGeom>
          <a:solidFill>
            <a:schemeClr val="tx1"/>
          </a:solidFill>
        </p:spPr>
        <p:txBody>
          <a:bodyPr wrap="square" lIns="89642" tIns="89642" rIns="89642" bIns="89642" rtlCol="0">
            <a:spAutoFit/>
          </a:bodyPr>
          <a:lstStyle/>
          <a:p>
            <a:pPr>
              <a:lnSpc>
                <a:spcPct val="90000"/>
              </a:lnSpc>
              <a:spcAft>
                <a:spcPts val="588"/>
              </a:spcAft>
            </a:pPr>
            <a:r>
              <a:rPr lang="en-US" sz="2353" dirty="0">
                <a:solidFill>
                  <a:sysClr val="windowText" lastClr="000000"/>
                </a:solidFill>
              </a:rPr>
              <a:t>Request Queue</a:t>
            </a:r>
          </a:p>
        </p:txBody>
      </p:sp>
      <p:sp>
        <p:nvSpPr>
          <p:cNvPr id="74" name="TextBox 73"/>
          <p:cNvSpPr txBox="1"/>
          <p:nvPr/>
        </p:nvSpPr>
        <p:spPr>
          <a:xfrm>
            <a:off x="764824" y="6012553"/>
            <a:ext cx="6618838" cy="506901"/>
          </a:xfrm>
          <a:prstGeom prst="rect">
            <a:avLst/>
          </a:prstGeom>
          <a:solidFill>
            <a:schemeClr val="tx1"/>
          </a:solidFill>
        </p:spPr>
        <p:txBody>
          <a:bodyPr wrap="square" lIns="89642" tIns="89642" rIns="89642" bIns="89642" rtlCol="0">
            <a:spAutoFit/>
          </a:bodyPr>
          <a:lstStyle/>
          <a:p>
            <a:pPr>
              <a:lnSpc>
                <a:spcPct val="90000"/>
              </a:lnSpc>
              <a:spcAft>
                <a:spcPts val="588"/>
              </a:spcAft>
            </a:pPr>
            <a:r>
              <a:rPr lang="en-US" sz="2353" dirty="0">
                <a:solidFill>
                  <a:sysClr val="windowText" lastClr="000000"/>
                </a:solidFill>
              </a:rPr>
              <a:t>Thread Pool</a:t>
            </a:r>
          </a:p>
        </p:txBody>
      </p:sp>
      <p:pic>
        <p:nvPicPr>
          <p:cNvPr id="115" name="Picture 5" descr="C:\Users\stevesa\AppData\Local\Microsoft\Windows\Temporary Internet Files\Temporary Internet Files\Content.IE5\5NN1XFM1\MC9004326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123486" y="2289974"/>
            <a:ext cx="577267" cy="564536"/>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5" descr="C:\Users\stevesa\AppData\Local\Microsoft\Windows\Temporary Internet Files\Temporary Internet Files\Content.IE5\5NN1XFM1\MC9004326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141770" y="2289974"/>
            <a:ext cx="577267" cy="564536"/>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5" descr="C:\Users\stevesa\AppData\Local\Microsoft\Windows\Temporary Internet Files\Temporary Internet Files\Content.IE5\5NN1XFM1\MC9004326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160054" y="2289974"/>
            <a:ext cx="577267" cy="564536"/>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5" descr="C:\Users\stevesa\AppData\Local\Microsoft\Windows\Temporary Internet Files\Temporary Internet Files\Content.IE5\5NN1XFM1\MC9004326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178338" y="2289974"/>
            <a:ext cx="577267" cy="564536"/>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5" descr="C:\Users\stevesa\AppData\Local\Microsoft\Windows\Temporary Internet Files\Temporary Internet Files\Content.IE5\5NN1XFM1\MC9004326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196621" y="2289974"/>
            <a:ext cx="577267" cy="564536"/>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16" descr="http://www.roadtrafficsigns.com/img/lg/K/Slow-Property-Sign-K-1311.gif"/>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99750"/>
                    </a14:imgEffect>
                  </a14:imgLayer>
                </a14:imgProps>
              </a:ext>
              <a:ext uri="{28A0092B-C50C-407E-A947-70E740481C1C}">
                <a14:useLocalDpi xmlns:a14="http://schemas.microsoft.com/office/drawing/2010/main" val="0"/>
              </a:ext>
            </a:extLst>
          </a:blip>
          <a:srcRect/>
          <a:stretch>
            <a:fillRect/>
          </a:stretch>
        </p:blipFill>
        <p:spPr bwMode="auto">
          <a:xfrm>
            <a:off x="2407989" y="2450938"/>
            <a:ext cx="574248" cy="561584"/>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16" descr="http://www.roadtrafficsigns.com/img/lg/K/Slow-Property-Sign-K-1311.gif"/>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99750"/>
                    </a14:imgEffect>
                  </a14:imgLayer>
                </a14:imgProps>
              </a:ext>
              <a:ext uri="{28A0092B-C50C-407E-A947-70E740481C1C}">
                <a14:useLocalDpi xmlns:a14="http://schemas.microsoft.com/office/drawing/2010/main" val="0"/>
              </a:ext>
            </a:extLst>
          </a:blip>
          <a:srcRect/>
          <a:stretch>
            <a:fillRect/>
          </a:stretch>
        </p:blipFill>
        <p:spPr bwMode="auto">
          <a:xfrm>
            <a:off x="3436881" y="2450937"/>
            <a:ext cx="574248" cy="561584"/>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13" descr="C:\Users\stevesa\AppData\Local\Microsoft\Windows\Temporary Internet Files\Temporary Internet Files\Content.IE5\T18R1LUY\MC900433942[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25372" y="5051712"/>
            <a:ext cx="701534" cy="686064"/>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3" descr="C:\Users\stevesa\AppData\Local\Microsoft\Windows\Temporary Internet Files\Temporary Internet Files\Content.IE5\T18R1LUY\MC900433942[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16347" y="5051712"/>
            <a:ext cx="701534" cy="68606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673" y="1270699"/>
            <a:ext cx="3977885" cy="52487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08685" y="5747042"/>
            <a:ext cx="699272" cy="687319"/>
          </a:xfrm>
          <a:prstGeom prst="rect">
            <a:avLst/>
          </a:prstGeom>
        </p:spPr>
      </p:pic>
      <p:pic>
        <p:nvPicPr>
          <p:cNvPr id="20" name="Picture 5" descr="C:\Users\stevesa\AppData\Local\Microsoft\Windows\Temporary Internet Files\Temporary Internet Files\Content.IE5\5NN1XFM1\MC9004326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214904" y="2334147"/>
            <a:ext cx="577267" cy="564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149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anim calcmode="lin" valueType="num">
                                      <p:cBhvr additive="base">
                                        <p:cTn id="7" dur="500" fill="hold"/>
                                        <p:tgtEl>
                                          <p:spTgt spid="115"/>
                                        </p:tgtEl>
                                        <p:attrNameLst>
                                          <p:attrName>ppt_x</p:attrName>
                                        </p:attrNameLst>
                                      </p:cBhvr>
                                      <p:tavLst>
                                        <p:tav tm="0">
                                          <p:val>
                                            <p:strVal val="#ppt_x"/>
                                          </p:val>
                                        </p:tav>
                                        <p:tav tm="100000">
                                          <p:val>
                                            <p:strVal val="#ppt_x"/>
                                          </p:val>
                                        </p:tav>
                                      </p:tavLst>
                                    </p:anim>
                                    <p:anim calcmode="lin" valueType="num">
                                      <p:cBhvr additive="base">
                                        <p:cTn id="8" dur="500" fill="hold"/>
                                        <p:tgtEl>
                                          <p:spTgt spid="11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116"/>
                                        </p:tgtEl>
                                        <p:attrNameLst>
                                          <p:attrName>style.visibility</p:attrName>
                                        </p:attrNameLst>
                                      </p:cBhvr>
                                      <p:to>
                                        <p:strVal val="visible"/>
                                      </p:to>
                                    </p:set>
                                    <p:anim calcmode="lin" valueType="num">
                                      <p:cBhvr additive="base">
                                        <p:cTn id="12" dur="500" fill="hold"/>
                                        <p:tgtEl>
                                          <p:spTgt spid="116"/>
                                        </p:tgtEl>
                                        <p:attrNameLst>
                                          <p:attrName>ppt_x</p:attrName>
                                        </p:attrNameLst>
                                      </p:cBhvr>
                                      <p:tavLst>
                                        <p:tav tm="0">
                                          <p:val>
                                            <p:strVal val="#ppt_x"/>
                                          </p:val>
                                        </p:tav>
                                        <p:tav tm="100000">
                                          <p:val>
                                            <p:strVal val="#ppt_x"/>
                                          </p:val>
                                        </p:tav>
                                      </p:tavLst>
                                    </p:anim>
                                    <p:anim calcmode="lin" valueType="num">
                                      <p:cBhvr additive="base">
                                        <p:cTn id="13" dur="500" fill="hold"/>
                                        <p:tgtEl>
                                          <p:spTgt spid="11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7"/>
                                        </p:tgtEl>
                                        <p:attrNameLst>
                                          <p:attrName>style.visibility</p:attrName>
                                        </p:attrNameLst>
                                      </p:cBhvr>
                                      <p:to>
                                        <p:strVal val="visible"/>
                                      </p:to>
                                    </p:set>
                                    <p:anim calcmode="lin" valueType="num">
                                      <p:cBhvr additive="base">
                                        <p:cTn id="17" dur="500" fill="hold"/>
                                        <p:tgtEl>
                                          <p:spTgt spid="117"/>
                                        </p:tgtEl>
                                        <p:attrNameLst>
                                          <p:attrName>ppt_x</p:attrName>
                                        </p:attrNameLst>
                                      </p:cBhvr>
                                      <p:tavLst>
                                        <p:tav tm="0">
                                          <p:val>
                                            <p:strVal val="#ppt_x"/>
                                          </p:val>
                                        </p:tav>
                                        <p:tav tm="100000">
                                          <p:val>
                                            <p:strVal val="#ppt_x"/>
                                          </p:val>
                                        </p:tav>
                                      </p:tavLst>
                                    </p:anim>
                                    <p:anim calcmode="lin" valueType="num">
                                      <p:cBhvr additive="base">
                                        <p:cTn id="18" dur="500" fill="hold"/>
                                        <p:tgtEl>
                                          <p:spTgt spid="117"/>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2.28236E-6 -4.56196E-6 L -0.21866 -0.3704 " pathEditMode="relative" rAng="0" ptsTypes="AA">
                                      <p:cBhvr>
                                        <p:cTn id="22" dur="1000" fill="hold"/>
                                        <p:tgtEl>
                                          <p:spTgt spid="124"/>
                                        </p:tgtEl>
                                        <p:attrNameLst>
                                          <p:attrName>ppt_x</p:attrName>
                                          <p:attrName>ppt_y</p:attrName>
                                        </p:attrNameLst>
                                      </p:cBhvr>
                                      <p:rCtr x="-10939" y="-18520"/>
                                    </p:animMotion>
                                  </p:childTnLst>
                                </p:cTn>
                              </p:par>
                              <p:par>
                                <p:cTn id="23" presetID="64" presetClass="path" presetSubtype="0" accel="50000" decel="50000" fill="hold" nodeType="withEffect">
                                  <p:stCondLst>
                                    <p:cond delay="0"/>
                                  </p:stCondLst>
                                  <p:childTnLst>
                                    <p:animMotion origin="layout" path="M 3.60991E-6 2.87335E-6 L -0.24088 -0.34907 " pathEditMode="relative" rAng="0" ptsTypes="AA">
                                      <p:cBhvr>
                                        <p:cTn id="24" dur="2000" fill="hold"/>
                                        <p:tgtEl>
                                          <p:spTgt spid="3"/>
                                        </p:tgtEl>
                                        <p:attrNameLst>
                                          <p:attrName>ppt_x</p:attrName>
                                          <p:attrName>ppt_y</p:attrName>
                                        </p:attrNameLst>
                                      </p:cBhvr>
                                      <p:rCtr x="-12050" y="-17453"/>
                                    </p:animMotion>
                                  </p:childTnLst>
                                </p:cTn>
                              </p:par>
                              <p:par>
                                <p:cTn id="25" presetID="42" presetClass="path" presetSubtype="0" accel="50000" decel="50000" fill="hold" nodeType="withEffect">
                                  <p:stCondLst>
                                    <p:cond delay="300"/>
                                  </p:stCondLst>
                                  <p:childTnLst>
                                    <p:animMotion origin="layout" path="M 1.83559E-6 -4.56196E-6 L -0.22607 -0.3679 " pathEditMode="relative" rAng="0" ptsTypes="AA">
                                      <p:cBhvr>
                                        <p:cTn id="26" dur="1000" fill="hold"/>
                                        <p:tgtEl>
                                          <p:spTgt spid="123"/>
                                        </p:tgtEl>
                                        <p:attrNameLst>
                                          <p:attrName>ppt_x</p:attrName>
                                          <p:attrName>ppt_y</p:attrName>
                                        </p:attrNameLst>
                                      </p:cBhvr>
                                      <p:rCtr x="-11310" y="-18407"/>
                                    </p:animMotion>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nodeType="clickEffect">
                                  <p:stCondLst>
                                    <p:cond delay="0"/>
                                  </p:stCondLst>
                                  <p:childTnLst>
                                    <p:anim calcmode="lin" valueType="num">
                                      <p:cBhvr additive="base">
                                        <p:cTn id="30" dur="500"/>
                                        <p:tgtEl>
                                          <p:spTgt spid="115"/>
                                        </p:tgtEl>
                                        <p:attrNameLst>
                                          <p:attrName>ppt_x</p:attrName>
                                        </p:attrNameLst>
                                      </p:cBhvr>
                                      <p:tavLst>
                                        <p:tav tm="0">
                                          <p:val>
                                            <p:strVal val="ppt_x"/>
                                          </p:val>
                                        </p:tav>
                                        <p:tav tm="100000">
                                          <p:val>
                                            <p:strVal val="ppt_x"/>
                                          </p:val>
                                        </p:tav>
                                      </p:tavLst>
                                    </p:anim>
                                    <p:anim calcmode="lin" valueType="num">
                                      <p:cBhvr additive="base">
                                        <p:cTn id="31" dur="500"/>
                                        <p:tgtEl>
                                          <p:spTgt spid="115"/>
                                        </p:tgtEl>
                                        <p:attrNameLst>
                                          <p:attrName>ppt_y</p:attrName>
                                        </p:attrNameLst>
                                      </p:cBhvr>
                                      <p:tavLst>
                                        <p:tav tm="0">
                                          <p:val>
                                            <p:strVal val="ppt_y"/>
                                          </p:val>
                                        </p:tav>
                                        <p:tav tm="100000">
                                          <p:val>
                                            <p:strVal val="1+ppt_h/2"/>
                                          </p:val>
                                        </p:tav>
                                      </p:tavLst>
                                    </p:anim>
                                    <p:set>
                                      <p:cBhvr>
                                        <p:cTn id="32" dur="1" fill="hold">
                                          <p:stCondLst>
                                            <p:cond delay="499"/>
                                          </p:stCondLst>
                                        </p:cTn>
                                        <p:tgtEl>
                                          <p:spTgt spid="115"/>
                                        </p:tgtEl>
                                        <p:attrNameLst>
                                          <p:attrName>style.visibility</p:attrName>
                                        </p:attrNameLst>
                                      </p:cBhvr>
                                      <p:to>
                                        <p:strVal val="hidden"/>
                                      </p:to>
                                    </p:set>
                                  </p:childTnLst>
                                </p:cTn>
                              </p:par>
                            </p:childTnLst>
                          </p:cTn>
                        </p:par>
                        <p:par>
                          <p:cTn id="33" fill="hold">
                            <p:stCondLst>
                              <p:cond delay="500"/>
                            </p:stCondLst>
                            <p:childTnLst>
                              <p:par>
                                <p:cTn id="34" presetID="42" presetClass="path" presetSubtype="0" accel="50000" decel="50000" fill="hold" nodeType="afterEffect">
                                  <p:stCondLst>
                                    <p:cond delay="0"/>
                                  </p:stCondLst>
                                  <p:childTnLst>
                                    <p:animMotion origin="layout" path="M -0.21866 -0.3704 L -0.0517 -0.3679 " pathEditMode="relative" rAng="0" ptsTypes="AA">
                                      <p:cBhvr>
                                        <p:cTn id="35" dur="1000" fill="hold"/>
                                        <p:tgtEl>
                                          <p:spTgt spid="124"/>
                                        </p:tgtEl>
                                        <p:attrNameLst>
                                          <p:attrName>ppt_x</p:attrName>
                                          <p:attrName>ppt_y</p:attrName>
                                        </p:attrNameLst>
                                      </p:cBhvr>
                                      <p:rCtr x="8348" y="113"/>
                                    </p:animMotion>
                                  </p:childTnLst>
                                </p:cTn>
                              </p:par>
                              <p:par>
                                <p:cTn id="36" presetID="42" presetClass="path" presetSubtype="0" accel="50000" decel="50000" fill="hold" nodeType="withEffect">
                                  <p:stCondLst>
                                    <p:cond delay="0"/>
                                  </p:stCondLst>
                                  <p:childTnLst>
                                    <p:animMotion origin="layout" path="M -0.24088 -0.34907 L -0.05091 -0.35254 " pathEditMode="relative" rAng="0" ptsTypes="AA">
                                      <p:cBhvr>
                                        <p:cTn id="37" dur="2000" fill="hold"/>
                                        <p:tgtEl>
                                          <p:spTgt spid="3"/>
                                        </p:tgtEl>
                                        <p:attrNameLst>
                                          <p:attrName>ppt_x</p:attrName>
                                          <p:attrName>ppt_y</p:attrName>
                                        </p:attrNameLst>
                                      </p:cBhvr>
                                      <p:rCtr x="9492" y="-185"/>
                                    </p:animMotion>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0"/>
                                        </p:tgtEl>
                                        <p:attrNameLst>
                                          <p:attrName>style.visibility</p:attrName>
                                        </p:attrNameLst>
                                      </p:cBhvr>
                                      <p:to>
                                        <p:strVal val="visible"/>
                                      </p:to>
                                    </p:set>
                                    <p:animEffect transition="in" filter="fade">
                                      <p:cBhvr>
                                        <p:cTn id="42" dur="500"/>
                                        <p:tgtEl>
                                          <p:spTgt spid="120"/>
                                        </p:tgtEl>
                                      </p:cBhvr>
                                    </p:animEffect>
                                  </p:childTnLst>
                                </p:cTn>
                              </p:par>
                            </p:childTnLst>
                          </p:cTn>
                        </p:par>
                        <p:par>
                          <p:cTn id="43" fill="hold">
                            <p:stCondLst>
                              <p:cond delay="500"/>
                            </p:stCondLst>
                            <p:childTnLst>
                              <p:par>
                                <p:cTn id="44" presetID="42" presetClass="path" presetSubtype="0" accel="50000" decel="50000" fill="hold" nodeType="afterEffect">
                                  <p:stCondLst>
                                    <p:cond delay="0"/>
                                  </p:stCondLst>
                                  <p:childTnLst>
                                    <p:animMotion origin="layout" path="M -0.22607 -0.3679 L -0.22607 0.00046 " pathEditMode="relative" rAng="0" ptsTypes="AA">
                                      <p:cBhvr>
                                        <p:cTn id="45" dur="1000" fill="hold"/>
                                        <p:tgtEl>
                                          <p:spTgt spid="123"/>
                                        </p:tgtEl>
                                        <p:attrNameLst>
                                          <p:attrName>ppt_x</p:attrName>
                                          <p:attrName>ppt_y</p:attrName>
                                        </p:attrNameLst>
                                      </p:cBhvr>
                                      <p:rCtr x="0" y="18407"/>
                                    </p:animMotion>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21"/>
                                        </p:tgtEl>
                                        <p:attrNameLst>
                                          <p:attrName>style.visibility</p:attrName>
                                        </p:attrNameLst>
                                      </p:cBhvr>
                                      <p:to>
                                        <p:strVal val="visible"/>
                                      </p:to>
                                    </p:set>
                                    <p:animEffect transition="in" filter="fade">
                                      <p:cBhvr>
                                        <p:cTn id="50" dur="500"/>
                                        <p:tgtEl>
                                          <p:spTgt spid="121"/>
                                        </p:tgtEl>
                                      </p:cBhvr>
                                    </p:animEffect>
                                  </p:childTnLst>
                                </p:cTn>
                              </p:par>
                            </p:childTnLst>
                          </p:cTn>
                        </p:par>
                        <p:par>
                          <p:cTn id="51" fill="hold">
                            <p:stCondLst>
                              <p:cond delay="500"/>
                            </p:stCondLst>
                            <p:childTnLst>
                              <p:par>
                                <p:cTn id="52" presetID="42" presetClass="path" presetSubtype="0" accel="50000" decel="50000" fill="hold" nodeType="afterEffect">
                                  <p:stCondLst>
                                    <p:cond delay="0"/>
                                  </p:stCondLst>
                                  <p:childTnLst>
                                    <p:animMotion origin="layout" path="M -0.0517 -0.3679 L -0.04838 0.00182 " pathEditMode="relative" rAng="0" ptsTypes="AA">
                                      <p:cBhvr>
                                        <p:cTn id="53" dur="1000" fill="hold"/>
                                        <p:tgtEl>
                                          <p:spTgt spid="124"/>
                                        </p:tgtEl>
                                        <p:attrNameLst>
                                          <p:attrName>ppt_x</p:attrName>
                                          <p:attrName>ppt_y</p:attrName>
                                        </p:attrNameLst>
                                      </p:cBhvr>
                                      <p:rCtr x="166" y="18475"/>
                                    </p:animMotion>
                                  </p:childTnLst>
                                </p:cTn>
                              </p:par>
                              <p:par>
                                <p:cTn id="54" presetID="42" presetClass="path" presetSubtype="0" accel="50000" decel="50000" fill="hold" nodeType="withEffect">
                                  <p:stCondLst>
                                    <p:cond delay="0"/>
                                  </p:stCondLst>
                                  <p:childTnLst>
                                    <p:animMotion origin="layout" path="M -0.05091 -0.35254 L -4.79167E-6 -3.7037E-7 " pathEditMode="relative" rAng="0" ptsTypes="AA">
                                      <p:cBhvr>
                                        <p:cTn id="55" dur="1100" fill="hold"/>
                                        <p:tgtEl>
                                          <p:spTgt spid="3"/>
                                        </p:tgtEl>
                                        <p:attrNameLst>
                                          <p:attrName>ppt_x</p:attrName>
                                          <p:attrName>ppt_y</p:attrName>
                                        </p:attrNameLst>
                                      </p:cBhvr>
                                      <p:rCtr x="3255" y="17060"/>
                                    </p:animMotion>
                                  </p:childTnLst>
                                </p:cTn>
                              </p:par>
                            </p:childTnLst>
                          </p:cTn>
                        </p:par>
                      </p:childTnLst>
                    </p:cTn>
                  </p:par>
                  <p:par>
                    <p:cTn id="56" fill="hold">
                      <p:stCondLst>
                        <p:cond delay="indefinite"/>
                      </p:stCondLst>
                      <p:childTnLst>
                        <p:par>
                          <p:cTn id="57" fill="hold">
                            <p:stCondLst>
                              <p:cond delay="0"/>
                            </p:stCondLst>
                            <p:childTnLst>
                              <p:par>
                                <p:cTn id="58" presetID="2" presetClass="entr" presetSubtype="1" fill="hold" nodeType="clickEffect">
                                  <p:stCondLst>
                                    <p:cond delay="0"/>
                                  </p:stCondLst>
                                  <p:childTnLst>
                                    <p:set>
                                      <p:cBhvr>
                                        <p:cTn id="59" dur="1" fill="hold">
                                          <p:stCondLst>
                                            <p:cond delay="0"/>
                                          </p:stCondLst>
                                        </p:cTn>
                                        <p:tgtEl>
                                          <p:spTgt spid="118"/>
                                        </p:tgtEl>
                                        <p:attrNameLst>
                                          <p:attrName>style.visibility</p:attrName>
                                        </p:attrNameLst>
                                      </p:cBhvr>
                                      <p:to>
                                        <p:strVal val="visible"/>
                                      </p:to>
                                    </p:set>
                                    <p:anim calcmode="lin" valueType="num">
                                      <p:cBhvr additive="base">
                                        <p:cTn id="60" dur="500" fill="hold"/>
                                        <p:tgtEl>
                                          <p:spTgt spid="118"/>
                                        </p:tgtEl>
                                        <p:attrNameLst>
                                          <p:attrName>ppt_x</p:attrName>
                                        </p:attrNameLst>
                                      </p:cBhvr>
                                      <p:tavLst>
                                        <p:tav tm="0">
                                          <p:val>
                                            <p:strVal val="#ppt_x"/>
                                          </p:val>
                                        </p:tav>
                                        <p:tav tm="100000">
                                          <p:val>
                                            <p:strVal val="#ppt_x"/>
                                          </p:val>
                                        </p:tav>
                                      </p:tavLst>
                                    </p:anim>
                                    <p:anim calcmode="lin" valueType="num">
                                      <p:cBhvr additive="base">
                                        <p:cTn id="61" dur="500" fill="hold"/>
                                        <p:tgtEl>
                                          <p:spTgt spid="118"/>
                                        </p:tgtEl>
                                        <p:attrNameLst>
                                          <p:attrName>ppt_y</p:attrName>
                                        </p:attrNameLst>
                                      </p:cBhvr>
                                      <p:tavLst>
                                        <p:tav tm="0">
                                          <p:val>
                                            <p:strVal val="0-#ppt_h/2"/>
                                          </p:val>
                                        </p:tav>
                                        <p:tav tm="100000">
                                          <p:val>
                                            <p:strVal val="#ppt_y"/>
                                          </p:val>
                                        </p:tav>
                                      </p:tavLst>
                                    </p:anim>
                                  </p:childTnLst>
                                </p:cTn>
                              </p:par>
                            </p:childTnLst>
                          </p:cTn>
                        </p:par>
                        <p:par>
                          <p:cTn id="62" fill="hold">
                            <p:stCondLst>
                              <p:cond delay="500"/>
                            </p:stCondLst>
                            <p:childTnLst>
                              <p:par>
                                <p:cTn id="63" presetID="2" presetClass="entr" presetSubtype="1" fill="hold" nodeType="afterEffect">
                                  <p:stCondLst>
                                    <p:cond delay="0"/>
                                  </p:stCondLst>
                                  <p:childTnLst>
                                    <p:set>
                                      <p:cBhvr>
                                        <p:cTn id="64" dur="1" fill="hold">
                                          <p:stCondLst>
                                            <p:cond delay="0"/>
                                          </p:stCondLst>
                                        </p:cTn>
                                        <p:tgtEl>
                                          <p:spTgt spid="119"/>
                                        </p:tgtEl>
                                        <p:attrNameLst>
                                          <p:attrName>style.visibility</p:attrName>
                                        </p:attrNameLst>
                                      </p:cBhvr>
                                      <p:to>
                                        <p:strVal val="visible"/>
                                      </p:to>
                                    </p:set>
                                    <p:anim calcmode="lin" valueType="num">
                                      <p:cBhvr additive="base">
                                        <p:cTn id="65" dur="500" fill="hold"/>
                                        <p:tgtEl>
                                          <p:spTgt spid="119"/>
                                        </p:tgtEl>
                                        <p:attrNameLst>
                                          <p:attrName>ppt_x</p:attrName>
                                        </p:attrNameLst>
                                      </p:cBhvr>
                                      <p:tavLst>
                                        <p:tav tm="0">
                                          <p:val>
                                            <p:strVal val="#ppt_x"/>
                                          </p:val>
                                        </p:tav>
                                        <p:tav tm="100000">
                                          <p:val>
                                            <p:strVal val="#ppt_x"/>
                                          </p:val>
                                        </p:tav>
                                      </p:tavLst>
                                    </p:anim>
                                    <p:anim calcmode="lin" valueType="num">
                                      <p:cBhvr additive="base">
                                        <p:cTn id="66" dur="500" fill="hold"/>
                                        <p:tgtEl>
                                          <p:spTgt spid="119"/>
                                        </p:tgtEl>
                                        <p:attrNameLst>
                                          <p:attrName>ppt_y</p:attrName>
                                        </p:attrNameLst>
                                      </p:cBhvr>
                                      <p:tavLst>
                                        <p:tav tm="0">
                                          <p:val>
                                            <p:strVal val="0-#ppt_h/2"/>
                                          </p:val>
                                        </p:tav>
                                        <p:tav tm="100000">
                                          <p:val>
                                            <p:strVal val="#ppt_y"/>
                                          </p:val>
                                        </p:tav>
                                      </p:tavLst>
                                    </p:anim>
                                  </p:childTnLst>
                                </p:cTn>
                              </p:par>
                            </p:childTnLst>
                          </p:cTn>
                        </p:par>
                        <p:par>
                          <p:cTn id="67" fill="hold">
                            <p:stCondLst>
                              <p:cond delay="1000"/>
                            </p:stCondLst>
                            <p:childTnLst>
                              <p:par>
                                <p:cTn id="68" presetID="2" presetClass="entr" presetSubtype="1" fill="hold" nodeType="afterEffect">
                                  <p:stCondLst>
                                    <p:cond delay="0"/>
                                  </p:stCondLst>
                                  <p:childTnLst>
                                    <p:set>
                                      <p:cBhvr>
                                        <p:cTn id="69" dur="1" fill="hold">
                                          <p:stCondLst>
                                            <p:cond delay="0"/>
                                          </p:stCondLst>
                                        </p:cTn>
                                        <p:tgtEl>
                                          <p:spTgt spid="20"/>
                                        </p:tgtEl>
                                        <p:attrNameLst>
                                          <p:attrName>style.visibility</p:attrName>
                                        </p:attrNameLst>
                                      </p:cBhvr>
                                      <p:to>
                                        <p:strVal val="visible"/>
                                      </p:to>
                                    </p:set>
                                    <p:anim calcmode="lin" valueType="num">
                                      <p:cBhvr additive="base">
                                        <p:cTn id="70" dur="500" fill="hold"/>
                                        <p:tgtEl>
                                          <p:spTgt spid="20"/>
                                        </p:tgtEl>
                                        <p:attrNameLst>
                                          <p:attrName>ppt_x</p:attrName>
                                        </p:attrNameLst>
                                      </p:cBhvr>
                                      <p:tavLst>
                                        <p:tav tm="0">
                                          <p:val>
                                            <p:strVal val="#ppt_x"/>
                                          </p:val>
                                        </p:tav>
                                        <p:tav tm="100000">
                                          <p:val>
                                            <p:strVal val="#ppt_x"/>
                                          </p:val>
                                        </p:tav>
                                      </p:tavLst>
                                    </p:anim>
                                    <p:anim calcmode="lin" valueType="num">
                                      <p:cBhvr additive="base">
                                        <p:cTn id="71"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1854" y="225235"/>
            <a:ext cx="8760170" cy="706864"/>
          </a:xfrm>
        </p:spPr>
        <p:txBody>
          <a:bodyPr>
            <a:normAutofit fontScale="90000"/>
          </a:bodyPr>
          <a:lstStyle/>
          <a:p>
            <a:r>
              <a:rPr lang="en-US" dirty="0" err="1">
                <a:gradFill>
                  <a:gsLst>
                    <a:gs pos="0">
                      <a:srgbClr val="FFFFFF"/>
                    </a:gs>
                    <a:gs pos="100000">
                      <a:srgbClr val="FFFFFF"/>
                    </a:gs>
                  </a:gsLst>
                  <a:lin ang="5400000" scaled="0"/>
                </a:gradFill>
              </a:rPr>
              <a:t>Threadpool</a:t>
            </a:r>
            <a:endParaRPr lang="en-US" dirty="0"/>
          </a:p>
        </p:txBody>
      </p:sp>
      <p:sp>
        <p:nvSpPr>
          <p:cNvPr id="3" name="Text Placeholder 2"/>
          <p:cNvSpPr>
            <a:spLocks noGrp="1"/>
          </p:cNvSpPr>
          <p:nvPr>
            <p:ph type="body" sz="quarter" idx="10"/>
          </p:nvPr>
        </p:nvSpPr>
        <p:spPr>
          <a:xfrm>
            <a:off x="501854" y="1197955"/>
            <a:ext cx="10740673" cy="4606708"/>
          </a:xfrm>
          <a:solidFill>
            <a:schemeClr val="tx1"/>
          </a:solidFill>
        </p:spPr>
        <p:txBody>
          <a:bodyPr>
            <a:normAutofit fontScale="77500" lnSpcReduction="20000"/>
          </a:bodyPr>
          <a:lstStyle/>
          <a:p>
            <a:endParaRPr lang="en-US" sz="1765" dirty="0">
              <a:solidFill>
                <a:srgbClr val="0000FF"/>
              </a:solidFill>
              <a:highlight>
                <a:srgbClr val="FFFFFF"/>
              </a:highlight>
            </a:endParaRPr>
          </a:p>
          <a:p>
            <a:r>
              <a:rPr lang="en-US" sz="1765" dirty="0">
                <a:solidFill>
                  <a:srgbClr val="008000"/>
                </a:solidFill>
                <a:highlight>
                  <a:srgbClr val="FFFFFF"/>
                </a:highlight>
              </a:rPr>
              <a:t>// table1.DataSource = </a:t>
            </a:r>
            <a:r>
              <a:rPr lang="en-US" sz="1765" dirty="0" err="1" smtClean="0">
                <a:solidFill>
                  <a:srgbClr val="008000"/>
                </a:solidFill>
                <a:highlight>
                  <a:srgbClr val="FFFFFF"/>
                </a:highlight>
              </a:rPr>
              <a:t>Load</a:t>
            </a:r>
            <a:r>
              <a:rPr lang="en-US" sz="1765" dirty="0" err="1">
                <a:solidFill>
                  <a:srgbClr val="2B91AF"/>
                </a:solidFill>
                <a:highlight>
                  <a:srgbClr val="FFFFFF"/>
                </a:highlight>
              </a:rPr>
              <a:t>Instrument</a:t>
            </a:r>
            <a:r>
              <a:rPr lang="en-US" sz="1765" dirty="0" err="1" smtClean="0">
                <a:solidFill>
                  <a:srgbClr val="008000"/>
                </a:solidFill>
                <a:highlight>
                  <a:srgbClr val="FFFFFF"/>
                </a:highlight>
              </a:rPr>
              <a:t>sInParallel</a:t>
            </a:r>
            <a:r>
              <a:rPr lang="en-US" sz="1765" dirty="0" smtClean="0">
                <a:solidFill>
                  <a:srgbClr val="008000"/>
                </a:solidFill>
                <a:highlight>
                  <a:srgbClr val="FFFFFF"/>
                </a:highlight>
              </a:rPr>
              <a:t>(1,5</a:t>
            </a:r>
            <a:r>
              <a:rPr lang="en-US" sz="1765" dirty="0">
                <a:solidFill>
                  <a:srgbClr val="008000"/>
                </a:solidFill>
                <a:highlight>
                  <a:srgbClr val="FFFFFF"/>
                </a:highlight>
              </a:rPr>
              <a:t>);</a:t>
            </a:r>
          </a:p>
          <a:p>
            <a:r>
              <a:rPr lang="en-US" sz="1765" dirty="0">
                <a:solidFill>
                  <a:srgbClr val="008000"/>
                </a:solidFill>
                <a:highlight>
                  <a:srgbClr val="FFFFFF"/>
                </a:highlight>
              </a:rPr>
              <a:t>// table1.DataBind();</a:t>
            </a:r>
          </a:p>
          <a:p>
            <a:endParaRPr lang="en-US" sz="1765" dirty="0">
              <a:solidFill>
                <a:srgbClr val="0000FF"/>
              </a:solidFill>
              <a:highlight>
                <a:srgbClr val="FFFFFF"/>
              </a:highlight>
            </a:endParaRPr>
          </a:p>
          <a:p>
            <a:r>
              <a:rPr lang="en-US" sz="1765" dirty="0">
                <a:solidFill>
                  <a:srgbClr val="0000FF"/>
                </a:solidFill>
                <a:highlight>
                  <a:srgbClr val="FFFFFF"/>
                </a:highlight>
              </a:rPr>
              <a:t>public</a:t>
            </a:r>
            <a:r>
              <a:rPr lang="en-US" sz="1765" dirty="0">
                <a:solidFill>
                  <a:srgbClr val="000000"/>
                </a:solidFill>
                <a:highlight>
                  <a:srgbClr val="FFFFFF"/>
                </a:highlight>
              </a:rPr>
              <a:t> </a:t>
            </a:r>
            <a:r>
              <a:rPr lang="en-US" sz="1765" dirty="0" smtClean="0">
                <a:solidFill>
                  <a:srgbClr val="2B91AF"/>
                </a:solidFill>
                <a:highlight>
                  <a:srgbClr val="FFFFFF"/>
                </a:highlight>
              </a:rPr>
              <a:t>List</a:t>
            </a:r>
            <a:r>
              <a:rPr lang="en-US" sz="1765" dirty="0" smtClean="0">
                <a:solidFill>
                  <a:srgbClr val="000000"/>
                </a:solidFill>
                <a:highlight>
                  <a:srgbClr val="FFFFFF"/>
                </a:highlight>
              </a:rPr>
              <a:t>&lt;</a:t>
            </a:r>
            <a:r>
              <a:rPr lang="en-US" sz="1765" dirty="0">
                <a:solidFill>
                  <a:srgbClr val="2B91AF"/>
                </a:solidFill>
                <a:highlight>
                  <a:srgbClr val="FFFFFF"/>
                </a:highlight>
              </a:rPr>
              <a:t>Instrument</a:t>
            </a:r>
            <a:r>
              <a:rPr lang="en-US" sz="1765" dirty="0" smtClean="0">
                <a:solidFill>
                  <a:srgbClr val="000000"/>
                </a:solidFill>
                <a:highlight>
                  <a:srgbClr val="FFFFFF"/>
                </a:highlight>
              </a:rPr>
              <a:t>&gt; </a:t>
            </a:r>
            <a:r>
              <a:rPr lang="en-US" sz="1765" dirty="0" err="1" smtClean="0">
                <a:solidFill>
                  <a:srgbClr val="000000"/>
                </a:solidFill>
                <a:highlight>
                  <a:srgbClr val="FFFFFF"/>
                </a:highlight>
              </a:rPr>
              <a:t>LoadInstrumentsInParallel</a:t>
            </a:r>
            <a:r>
              <a:rPr lang="en-US" sz="1765" dirty="0" smtClean="0">
                <a:solidFill>
                  <a:srgbClr val="000000"/>
                </a:solidFill>
                <a:highlight>
                  <a:srgbClr val="FFFFFF"/>
                </a:highlight>
              </a:rPr>
              <a:t>(</a:t>
            </a:r>
            <a:r>
              <a:rPr lang="en-US" sz="1765" dirty="0" err="1" smtClean="0">
                <a:solidFill>
                  <a:srgbClr val="0000FF"/>
                </a:solidFill>
                <a:highlight>
                  <a:srgbClr val="FFFFFF"/>
                </a:highlight>
              </a:rPr>
              <a:t>int</a:t>
            </a:r>
            <a:r>
              <a:rPr lang="en-US" sz="1765" dirty="0" smtClean="0">
                <a:solidFill>
                  <a:srgbClr val="000000"/>
                </a:solidFill>
                <a:highlight>
                  <a:srgbClr val="FFFFFF"/>
                </a:highlight>
              </a:rPr>
              <a:t> </a:t>
            </a:r>
            <a:r>
              <a:rPr lang="en-US" sz="1765" dirty="0">
                <a:solidFill>
                  <a:srgbClr val="000000"/>
                </a:solidFill>
                <a:highlight>
                  <a:srgbClr val="FFFFFF"/>
                </a:highlight>
              </a:rPr>
              <a:t>first, </a:t>
            </a:r>
            <a:r>
              <a:rPr lang="en-US" sz="1765" dirty="0" err="1">
                <a:solidFill>
                  <a:srgbClr val="0000FF"/>
                </a:solidFill>
                <a:highlight>
                  <a:srgbClr val="FFFFFF"/>
                </a:highlight>
              </a:rPr>
              <a:t>int</a:t>
            </a:r>
            <a:r>
              <a:rPr lang="en-US" sz="1765" dirty="0">
                <a:solidFill>
                  <a:srgbClr val="000000"/>
                </a:solidFill>
                <a:highlight>
                  <a:srgbClr val="FFFFFF"/>
                </a:highlight>
              </a:rPr>
              <a:t> last)</a:t>
            </a:r>
          </a:p>
          <a:p>
            <a:r>
              <a:rPr lang="en-US" sz="1765" dirty="0">
                <a:solidFill>
                  <a:srgbClr val="000000"/>
                </a:solidFill>
                <a:highlight>
                  <a:srgbClr val="FFFFFF"/>
                </a:highlight>
              </a:rPr>
              <a:t>{</a:t>
            </a:r>
          </a:p>
          <a:p>
            <a:r>
              <a:rPr lang="en-US" sz="1765" dirty="0">
                <a:solidFill>
                  <a:srgbClr val="000000"/>
                </a:solidFill>
                <a:highlight>
                  <a:srgbClr val="FFFFFF"/>
                </a:highlight>
              </a:rPr>
              <a:t>    </a:t>
            </a:r>
            <a:r>
              <a:rPr lang="en-US" sz="1765" dirty="0" err="1">
                <a:solidFill>
                  <a:srgbClr val="0000FF"/>
                </a:solidFill>
                <a:highlight>
                  <a:srgbClr val="FFFFFF"/>
                </a:highlight>
              </a:rPr>
              <a:t>var</a:t>
            </a:r>
            <a:r>
              <a:rPr lang="en-US" sz="1765" dirty="0">
                <a:solidFill>
                  <a:srgbClr val="000000"/>
                </a:solidFill>
                <a:highlight>
                  <a:srgbClr val="FFFFFF"/>
                </a:highlight>
              </a:rPr>
              <a:t> </a:t>
            </a:r>
            <a:r>
              <a:rPr lang="en-US" sz="1765" dirty="0" err="1" smtClean="0">
                <a:solidFill>
                  <a:srgbClr val="000000"/>
                </a:solidFill>
                <a:highlight>
                  <a:srgbClr val="FFFFFF"/>
                </a:highlight>
              </a:rPr>
              <a:t>loadedInstrumets</a:t>
            </a:r>
            <a:r>
              <a:rPr lang="en-US" sz="1765" dirty="0" smtClean="0">
                <a:solidFill>
                  <a:srgbClr val="000000"/>
                </a:solidFill>
                <a:highlight>
                  <a:srgbClr val="FFFFFF"/>
                </a:highlight>
              </a:rPr>
              <a:t> </a:t>
            </a:r>
            <a:r>
              <a:rPr lang="en-US" sz="1765" dirty="0">
                <a:solidFill>
                  <a:srgbClr val="000000"/>
                </a:solidFill>
                <a:highlight>
                  <a:srgbClr val="FFFFFF"/>
                </a:highlight>
              </a:rPr>
              <a:t>= </a:t>
            </a:r>
            <a:r>
              <a:rPr lang="en-US" sz="1765" dirty="0">
                <a:solidFill>
                  <a:srgbClr val="0000FF"/>
                </a:solidFill>
                <a:highlight>
                  <a:srgbClr val="FFFFFF"/>
                </a:highlight>
              </a:rPr>
              <a:t>new</a:t>
            </a:r>
            <a:r>
              <a:rPr lang="en-US" sz="1765" dirty="0">
                <a:solidFill>
                  <a:srgbClr val="000000"/>
                </a:solidFill>
                <a:highlight>
                  <a:srgbClr val="FFFFFF"/>
                </a:highlight>
              </a:rPr>
              <a:t> </a:t>
            </a:r>
            <a:r>
              <a:rPr lang="en-US" sz="1765" dirty="0" err="1" smtClean="0">
                <a:solidFill>
                  <a:srgbClr val="2B91AF"/>
                </a:solidFill>
                <a:highlight>
                  <a:srgbClr val="FFFFFF"/>
                </a:highlight>
              </a:rPr>
              <a:t>BlockingCollection</a:t>
            </a:r>
            <a:r>
              <a:rPr lang="en-US" sz="1765" dirty="0" smtClean="0">
                <a:solidFill>
                  <a:srgbClr val="000000"/>
                </a:solidFill>
                <a:highlight>
                  <a:srgbClr val="FFFFFF"/>
                </a:highlight>
              </a:rPr>
              <a:t>&lt;</a:t>
            </a:r>
            <a:r>
              <a:rPr lang="en-US" sz="1765" dirty="0" smtClean="0">
                <a:solidFill>
                  <a:srgbClr val="2B91AF"/>
                </a:solidFill>
                <a:highlight>
                  <a:srgbClr val="FFFFFF"/>
                </a:highlight>
              </a:rPr>
              <a:t>Instrument</a:t>
            </a:r>
            <a:r>
              <a:rPr lang="en-US" sz="1765" dirty="0" smtClean="0">
                <a:solidFill>
                  <a:srgbClr val="000000"/>
                </a:solidFill>
                <a:highlight>
                  <a:srgbClr val="FFFFFF"/>
                </a:highlight>
              </a:rPr>
              <a:t>&gt;();</a:t>
            </a:r>
            <a:endParaRPr lang="en-US" sz="1765" dirty="0">
              <a:solidFill>
                <a:srgbClr val="000000"/>
              </a:solidFill>
              <a:highlight>
                <a:srgbClr val="FFFFFF"/>
              </a:highlight>
            </a:endParaRPr>
          </a:p>
          <a:p>
            <a:endParaRPr lang="en-US" sz="1765" dirty="0">
              <a:solidFill>
                <a:srgbClr val="000000"/>
              </a:solidFill>
              <a:highlight>
                <a:srgbClr val="FFFFFF"/>
              </a:highlight>
            </a:endParaRPr>
          </a:p>
          <a:p>
            <a:r>
              <a:rPr lang="en-US" sz="1765" dirty="0">
                <a:solidFill>
                  <a:srgbClr val="000000"/>
                </a:solidFill>
                <a:highlight>
                  <a:srgbClr val="FFFFFF"/>
                </a:highlight>
              </a:rPr>
              <a:t>    </a:t>
            </a:r>
            <a:r>
              <a:rPr lang="en-US" sz="1765" dirty="0" err="1">
                <a:solidFill>
                  <a:srgbClr val="2B91AF"/>
                </a:solidFill>
                <a:effectLst>
                  <a:glow rad="254000">
                    <a:srgbClr val="FFFF00"/>
                  </a:glow>
                </a:effectLst>
                <a:highlight>
                  <a:srgbClr val="FFFFFF"/>
                </a:highlight>
              </a:rPr>
              <a:t>Parallel</a:t>
            </a:r>
            <a:r>
              <a:rPr lang="en-US" sz="1765" dirty="0" err="1">
                <a:solidFill>
                  <a:srgbClr val="000000"/>
                </a:solidFill>
                <a:effectLst>
                  <a:glow rad="254000">
                    <a:srgbClr val="FFFF00"/>
                  </a:glow>
                </a:effectLst>
                <a:highlight>
                  <a:srgbClr val="FFFFFF"/>
                </a:highlight>
              </a:rPr>
              <a:t>.For</a:t>
            </a:r>
            <a:r>
              <a:rPr lang="en-US" sz="1765" dirty="0">
                <a:solidFill>
                  <a:srgbClr val="000000"/>
                </a:solidFill>
                <a:highlight>
                  <a:srgbClr val="FFFFFF"/>
                </a:highlight>
              </a:rPr>
              <a:t>(first, last+1, </a:t>
            </a:r>
            <a:r>
              <a:rPr lang="en-US" sz="1765" dirty="0" err="1">
                <a:solidFill>
                  <a:srgbClr val="000000"/>
                </a:solidFill>
                <a:highlight>
                  <a:srgbClr val="FFFFFF"/>
                </a:highlight>
              </a:rPr>
              <a:t>i</a:t>
            </a:r>
            <a:r>
              <a:rPr lang="en-US" sz="1765" dirty="0">
                <a:solidFill>
                  <a:srgbClr val="000000"/>
                </a:solidFill>
                <a:highlight>
                  <a:srgbClr val="FFFFFF"/>
                </a:highlight>
              </a:rPr>
              <a:t> =&gt; {</a:t>
            </a:r>
          </a:p>
          <a:p>
            <a:r>
              <a:rPr lang="en-US" sz="1765" dirty="0">
                <a:solidFill>
                  <a:srgbClr val="000000"/>
                </a:solidFill>
                <a:highlight>
                  <a:srgbClr val="FFFFFF"/>
                </a:highlight>
              </a:rPr>
              <a:t>        </a:t>
            </a:r>
            <a:r>
              <a:rPr lang="en-US" sz="1765" dirty="0">
                <a:solidFill>
                  <a:srgbClr val="2B91AF"/>
                </a:solidFill>
                <a:highlight>
                  <a:srgbClr val="FFFFFF"/>
                </a:highlight>
              </a:rPr>
              <a:t>Instrument</a:t>
            </a:r>
            <a:r>
              <a:rPr lang="en-US" sz="1765" dirty="0" smtClean="0">
                <a:solidFill>
                  <a:srgbClr val="000000"/>
                </a:solidFill>
                <a:highlight>
                  <a:srgbClr val="FFFFFF"/>
                </a:highlight>
              </a:rPr>
              <a:t> </a:t>
            </a:r>
            <a:r>
              <a:rPr lang="en-US" sz="1765" dirty="0" err="1" smtClean="0">
                <a:solidFill>
                  <a:srgbClr val="000000"/>
                </a:solidFill>
                <a:highlight>
                  <a:srgbClr val="FFFFFF"/>
                </a:highlight>
              </a:rPr>
              <a:t>instruemnt</a:t>
            </a:r>
            <a:r>
              <a:rPr lang="en-US" sz="1765" dirty="0" smtClean="0">
                <a:solidFill>
                  <a:srgbClr val="000000"/>
                </a:solidFill>
                <a:highlight>
                  <a:srgbClr val="FFFFFF"/>
                </a:highlight>
              </a:rPr>
              <a:t> </a:t>
            </a:r>
            <a:r>
              <a:rPr lang="en-US" sz="1765" dirty="0">
                <a:solidFill>
                  <a:srgbClr val="000000"/>
                </a:solidFill>
                <a:highlight>
                  <a:srgbClr val="FFFFFF"/>
                </a:highlight>
              </a:rPr>
              <a:t>= </a:t>
            </a:r>
            <a:r>
              <a:rPr lang="en-US" sz="1765" dirty="0" err="1">
                <a:solidFill>
                  <a:srgbClr val="2B91AF"/>
                </a:solidFill>
                <a:highlight>
                  <a:srgbClr val="FFFFFF"/>
                </a:highlight>
              </a:rPr>
              <a:t>Instrument</a:t>
            </a:r>
            <a:r>
              <a:rPr lang="en-US" sz="1765" dirty="0" err="1" smtClean="0">
                <a:solidFill>
                  <a:srgbClr val="000000"/>
                </a:solidFill>
                <a:highlight>
                  <a:srgbClr val="FFFFFF"/>
                </a:highlight>
              </a:rPr>
              <a:t>.Deserialize</a:t>
            </a:r>
            <a:r>
              <a:rPr lang="en-US" sz="1765" dirty="0" smtClean="0">
                <a:solidFill>
                  <a:srgbClr val="000000"/>
                </a:solidFill>
                <a:highlight>
                  <a:srgbClr val="FFFFFF"/>
                </a:highlight>
              </a:rPr>
              <a:t>(</a:t>
            </a:r>
            <a:r>
              <a:rPr lang="en-US" sz="1765" dirty="0" err="1" smtClean="0">
                <a:solidFill>
                  <a:srgbClr val="000000"/>
                </a:solidFill>
                <a:highlight>
                  <a:srgbClr val="FFFFFF"/>
                </a:highlight>
              </a:rPr>
              <a:t>i</a:t>
            </a:r>
            <a:r>
              <a:rPr lang="en-US" sz="1765" dirty="0">
                <a:solidFill>
                  <a:srgbClr val="000000"/>
                </a:solidFill>
                <a:highlight>
                  <a:srgbClr val="FFFFFF"/>
                </a:highlight>
              </a:rPr>
              <a:t>);</a:t>
            </a:r>
          </a:p>
          <a:p>
            <a:r>
              <a:rPr lang="en-US" sz="1765" dirty="0">
                <a:solidFill>
                  <a:srgbClr val="000000"/>
                </a:solidFill>
                <a:highlight>
                  <a:srgbClr val="FFFFFF"/>
                </a:highlight>
              </a:rPr>
              <a:t>        </a:t>
            </a:r>
            <a:r>
              <a:rPr lang="en-US" sz="1765" dirty="0" err="1" smtClean="0">
                <a:solidFill>
                  <a:srgbClr val="000000"/>
                </a:solidFill>
                <a:highlight>
                  <a:srgbClr val="FFFFFF"/>
                </a:highlight>
              </a:rPr>
              <a:t>loadedInstruemnts.Add</a:t>
            </a:r>
            <a:r>
              <a:rPr lang="en-US" sz="1765" dirty="0" smtClean="0">
                <a:solidFill>
                  <a:srgbClr val="000000"/>
                </a:solidFill>
                <a:highlight>
                  <a:srgbClr val="FFFFFF"/>
                </a:highlight>
              </a:rPr>
              <a:t>(instrument);</a:t>
            </a:r>
            <a:endParaRPr lang="en-US" sz="1765" dirty="0">
              <a:solidFill>
                <a:srgbClr val="000000"/>
              </a:solidFill>
              <a:highlight>
                <a:srgbClr val="FFFFFF"/>
              </a:highlight>
            </a:endParaRPr>
          </a:p>
          <a:p>
            <a:r>
              <a:rPr lang="en-US" sz="1765" dirty="0">
                <a:solidFill>
                  <a:srgbClr val="000000"/>
                </a:solidFill>
                <a:highlight>
                  <a:srgbClr val="FFFFFF"/>
                </a:highlight>
              </a:rPr>
              <a:t>    });</a:t>
            </a:r>
          </a:p>
          <a:p>
            <a:endParaRPr lang="en-US" sz="1765" dirty="0">
              <a:solidFill>
                <a:srgbClr val="000000"/>
              </a:solidFill>
              <a:highlight>
                <a:srgbClr val="FFFFFF"/>
              </a:highlight>
            </a:endParaRPr>
          </a:p>
          <a:p>
            <a:r>
              <a:rPr lang="en-US" sz="1765" dirty="0">
                <a:solidFill>
                  <a:srgbClr val="000000"/>
                </a:solidFill>
                <a:highlight>
                  <a:srgbClr val="FFFFFF"/>
                </a:highlight>
              </a:rPr>
              <a:t>    </a:t>
            </a:r>
            <a:r>
              <a:rPr lang="en-US" sz="1765" dirty="0">
                <a:solidFill>
                  <a:srgbClr val="0000FF"/>
                </a:solidFill>
                <a:highlight>
                  <a:srgbClr val="FFFFFF"/>
                </a:highlight>
              </a:rPr>
              <a:t>return</a:t>
            </a:r>
            <a:r>
              <a:rPr lang="en-US" sz="1765" dirty="0">
                <a:solidFill>
                  <a:srgbClr val="000000"/>
                </a:solidFill>
                <a:highlight>
                  <a:srgbClr val="FFFFFF"/>
                </a:highlight>
              </a:rPr>
              <a:t> </a:t>
            </a:r>
            <a:r>
              <a:rPr lang="en-US" sz="1765" dirty="0" err="1" smtClean="0">
                <a:solidFill>
                  <a:srgbClr val="000000"/>
                </a:solidFill>
                <a:highlight>
                  <a:srgbClr val="FFFFFF"/>
                </a:highlight>
              </a:rPr>
              <a:t>loadedInstruments.ToList</a:t>
            </a:r>
            <a:r>
              <a:rPr lang="en-US" sz="1765" dirty="0">
                <a:solidFill>
                  <a:srgbClr val="000000"/>
                </a:solidFill>
                <a:highlight>
                  <a:srgbClr val="FFFFFF"/>
                </a:highlight>
              </a:rPr>
              <a:t>();</a:t>
            </a:r>
          </a:p>
          <a:p>
            <a:r>
              <a:rPr lang="en-US" sz="1765" dirty="0">
                <a:solidFill>
                  <a:srgbClr val="000000"/>
                </a:solidFill>
                <a:highlight>
                  <a:srgbClr val="FFFFFF"/>
                </a:highlight>
              </a:rPr>
              <a:t>}</a:t>
            </a:r>
          </a:p>
        </p:txBody>
      </p:sp>
      <p:sp>
        <p:nvSpPr>
          <p:cNvPr id="7" name="Flowchart: Magnetic Disk 6"/>
          <p:cNvSpPr/>
          <p:nvPr/>
        </p:nvSpPr>
        <p:spPr bwMode="auto">
          <a:xfrm>
            <a:off x="1305440" y="2598586"/>
            <a:ext cx="2016670" cy="2576856"/>
          </a:xfrm>
          <a:prstGeom prst="flowChartMagneticDisk">
            <a:avLst/>
          </a:prstGeom>
          <a:solidFill>
            <a:srgbClr val="FFFF99"/>
          </a:solidFill>
          <a:ln>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 name="Rectangle 7"/>
          <p:cNvSpPr/>
          <p:nvPr/>
        </p:nvSpPr>
        <p:spPr bwMode="auto">
          <a:xfrm rot="2315391">
            <a:off x="1396539" y="3559379"/>
            <a:ext cx="719623" cy="448149"/>
          </a:xfrm>
          <a:prstGeom prst="rect">
            <a:avLst/>
          </a:prstGeom>
          <a:solidFill>
            <a:schemeClr val="bg1">
              <a:lumMod val="40000"/>
              <a:lumOff val="60000"/>
            </a:schemeClr>
          </a:solidFill>
          <a:ln w="381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961" dirty="0">
                <a:solidFill>
                  <a:srgbClr val="000000"/>
                </a:solidFill>
              </a:rPr>
              <a:t>1</a:t>
            </a:r>
          </a:p>
        </p:txBody>
      </p:sp>
      <p:sp>
        <p:nvSpPr>
          <p:cNvPr id="9" name="Rectangle 8"/>
          <p:cNvSpPr/>
          <p:nvPr/>
        </p:nvSpPr>
        <p:spPr bwMode="auto">
          <a:xfrm rot="20441060">
            <a:off x="2486332" y="3490284"/>
            <a:ext cx="719623" cy="448149"/>
          </a:xfrm>
          <a:prstGeom prst="rect">
            <a:avLst/>
          </a:prstGeom>
          <a:solidFill>
            <a:schemeClr val="bg1">
              <a:lumMod val="40000"/>
              <a:lumOff val="60000"/>
            </a:schemeClr>
          </a:solidFill>
          <a:ln w="381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961" dirty="0">
                <a:solidFill>
                  <a:srgbClr val="000000"/>
                </a:solidFill>
              </a:rPr>
              <a:t>2</a:t>
            </a:r>
          </a:p>
        </p:txBody>
      </p:sp>
      <p:sp>
        <p:nvSpPr>
          <p:cNvPr id="10" name="Rectangle 9"/>
          <p:cNvSpPr/>
          <p:nvPr/>
        </p:nvSpPr>
        <p:spPr bwMode="auto">
          <a:xfrm>
            <a:off x="2531595" y="4475807"/>
            <a:ext cx="719623" cy="448149"/>
          </a:xfrm>
          <a:prstGeom prst="rect">
            <a:avLst/>
          </a:prstGeom>
          <a:solidFill>
            <a:schemeClr val="bg1">
              <a:lumMod val="40000"/>
              <a:lumOff val="60000"/>
            </a:schemeClr>
          </a:solidFill>
          <a:ln w="381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961" dirty="0">
                <a:solidFill>
                  <a:srgbClr val="000000"/>
                </a:solidFill>
              </a:rPr>
              <a:t>3</a:t>
            </a:r>
          </a:p>
        </p:txBody>
      </p:sp>
      <p:sp>
        <p:nvSpPr>
          <p:cNvPr id="11" name="Rectangle 10"/>
          <p:cNvSpPr/>
          <p:nvPr/>
        </p:nvSpPr>
        <p:spPr bwMode="auto">
          <a:xfrm rot="18424794">
            <a:off x="2052356" y="4005582"/>
            <a:ext cx="719623" cy="448149"/>
          </a:xfrm>
          <a:prstGeom prst="rect">
            <a:avLst/>
          </a:prstGeom>
          <a:solidFill>
            <a:schemeClr val="bg1">
              <a:lumMod val="40000"/>
              <a:lumOff val="60000"/>
            </a:schemeClr>
          </a:solidFill>
          <a:ln w="38100">
            <a:solidFill>
              <a:schemeClr val="bg1">
                <a:lumMod val="40000"/>
                <a:lumOff val="60000"/>
              </a:schemeClr>
            </a:solid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961" dirty="0">
                <a:solidFill>
                  <a:srgbClr val="000000"/>
                </a:solidFill>
              </a:rPr>
              <a:t>4</a:t>
            </a:r>
          </a:p>
        </p:txBody>
      </p:sp>
      <p:sp>
        <p:nvSpPr>
          <p:cNvPr id="12" name="Rectangle 11"/>
          <p:cNvSpPr/>
          <p:nvPr/>
        </p:nvSpPr>
        <p:spPr bwMode="auto">
          <a:xfrm rot="1365348">
            <a:off x="1535486" y="4505178"/>
            <a:ext cx="719622" cy="448148"/>
          </a:xfrm>
          <a:prstGeom prst="rect">
            <a:avLst/>
          </a:prstGeom>
          <a:solidFill>
            <a:schemeClr val="bg1">
              <a:lumMod val="40000"/>
              <a:lumOff val="60000"/>
            </a:schemeClr>
          </a:solidFill>
          <a:ln w="381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961" dirty="0">
                <a:solidFill>
                  <a:srgbClr val="000000"/>
                </a:solidFill>
              </a:rPr>
              <a:t>5</a:t>
            </a:r>
          </a:p>
        </p:txBody>
      </p:sp>
      <p:cxnSp>
        <p:nvCxnSpPr>
          <p:cNvPr id="4" name="Straight Arrow Connector 3"/>
          <p:cNvCxnSpPr/>
          <p:nvPr/>
        </p:nvCxnSpPr>
        <p:spPr>
          <a:xfrm flipH="1">
            <a:off x="7078329" y="2251612"/>
            <a:ext cx="1521" cy="3444682"/>
          </a:xfrm>
          <a:prstGeom prst="straightConnector1">
            <a:avLst/>
          </a:prstGeom>
          <a:ln w="57150">
            <a:solidFill>
              <a:schemeClr val="accent5">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5675702" y="2233936"/>
            <a:ext cx="31230" cy="3438770"/>
          </a:xfrm>
          <a:prstGeom prst="straightConnector1">
            <a:avLst/>
          </a:prstGeom>
          <a:ln w="5715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4452789" y="5696293"/>
            <a:ext cx="3063268" cy="1020538"/>
            <a:chOff x="4541837" y="5810346"/>
            <a:chExt cx="3125137" cy="1041150"/>
          </a:xfrm>
        </p:grpSpPr>
        <p:sp>
          <p:nvSpPr>
            <p:cNvPr id="13" name="Right Brace 12"/>
            <p:cNvSpPr/>
            <p:nvPr/>
          </p:nvSpPr>
          <p:spPr>
            <a:xfrm rot="5400000">
              <a:off x="6267519" y="4800199"/>
              <a:ext cx="389308" cy="2409602"/>
            </a:xfrm>
            <a:prstGeom prst="rightBrace">
              <a:avLst>
                <a:gd name="adj1" fmla="val 50688"/>
                <a:gd name="adj2" fmla="val 50614"/>
              </a:avLst>
            </a:prstGeom>
            <a:ln w="381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p>
          </p:txBody>
        </p:sp>
        <p:cxnSp>
          <p:nvCxnSpPr>
            <p:cNvPr id="14" name="Straight Arrow Connector 13"/>
            <p:cNvCxnSpPr/>
            <p:nvPr/>
          </p:nvCxnSpPr>
          <p:spPr>
            <a:xfrm flipH="1">
              <a:off x="6447183" y="6176558"/>
              <a:ext cx="12678" cy="589523"/>
            </a:xfrm>
            <a:prstGeom prst="straightConnector1">
              <a:avLst/>
            </a:prstGeom>
            <a:ln w="381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541837" y="6233602"/>
              <a:ext cx="1834835" cy="617894"/>
            </a:xfrm>
            <a:prstGeom prst="rect">
              <a:avLst/>
            </a:prstGeom>
            <a:noFill/>
          </p:spPr>
          <p:txBody>
            <a:bodyPr wrap="none" lIns="0" tIns="0" rIns="0" bIns="0" rtlCol="0" anchor="ctr" anchorCtr="1">
              <a:noAutofit/>
            </a:bodyPr>
            <a:lstStyle/>
            <a:p>
              <a:pPr algn="ctr">
                <a:lnSpc>
                  <a:spcPct val="90000"/>
                </a:lnSpc>
                <a:spcAft>
                  <a:spcPts val="588"/>
                </a:spcAft>
              </a:pPr>
              <a:r>
                <a:rPr lang="en-US" sz="2353" dirty="0">
                  <a:solidFill>
                    <a:srgbClr val="000000"/>
                  </a:solidFill>
                </a:rPr>
                <a:t>response out</a:t>
              </a:r>
              <a:br>
                <a:rPr lang="en-US" sz="2353" dirty="0">
                  <a:solidFill>
                    <a:srgbClr val="000000"/>
                  </a:solidFill>
                </a:rPr>
              </a:br>
              <a:r>
                <a:rPr lang="en-US" sz="2353" dirty="0">
                  <a:solidFill>
                    <a:srgbClr val="000000"/>
                  </a:solidFill>
                </a:rPr>
                <a:t>300ms</a:t>
              </a:r>
            </a:p>
          </p:txBody>
        </p:sp>
      </p:grpSp>
      <p:sp>
        <p:nvSpPr>
          <p:cNvPr id="16" name="Rectangle 15"/>
          <p:cNvSpPr/>
          <p:nvPr/>
        </p:nvSpPr>
        <p:spPr bwMode="auto">
          <a:xfrm>
            <a:off x="5076619" y="2628984"/>
            <a:ext cx="1195063" cy="821606"/>
          </a:xfrm>
          <a:prstGeom prst="rect">
            <a:avLst/>
          </a:prstGeom>
          <a:solidFill>
            <a:srgbClr val="00B0F0"/>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961" dirty="0">
                <a:solidFill>
                  <a:srgbClr val="000000"/>
                </a:solidFill>
              </a:rPr>
              <a:t>work1</a:t>
            </a:r>
          </a:p>
        </p:txBody>
      </p:sp>
      <p:sp>
        <p:nvSpPr>
          <p:cNvPr id="17" name="Rectangle 16"/>
          <p:cNvSpPr/>
          <p:nvPr/>
        </p:nvSpPr>
        <p:spPr bwMode="auto">
          <a:xfrm>
            <a:off x="6488909" y="2644741"/>
            <a:ext cx="1195063" cy="821606"/>
          </a:xfrm>
          <a:prstGeom prst="rect">
            <a:avLst/>
          </a:prstGeom>
          <a:solidFill>
            <a:schemeClr val="bg2">
              <a:lumMod val="20000"/>
              <a:lumOff val="80000"/>
            </a:schemeClr>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961" dirty="0">
                <a:solidFill>
                  <a:srgbClr val="000000"/>
                </a:solidFill>
              </a:rPr>
              <a:t>work2</a:t>
            </a:r>
          </a:p>
        </p:txBody>
      </p:sp>
      <p:sp>
        <p:nvSpPr>
          <p:cNvPr id="18" name="Rectangle 17"/>
          <p:cNvSpPr/>
          <p:nvPr/>
        </p:nvSpPr>
        <p:spPr bwMode="auto">
          <a:xfrm>
            <a:off x="5076619" y="3622912"/>
            <a:ext cx="1195063" cy="821606"/>
          </a:xfrm>
          <a:prstGeom prst="rect">
            <a:avLst/>
          </a:prstGeom>
          <a:solidFill>
            <a:srgbClr val="00B0F0"/>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961" dirty="0">
                <a:solidFill>
                  <a:srgbClr val="000000"/>
                </a:solidFill>
              </a:rPr>
              <a:t>work3</a:t>
            </a:r>
          </a:p>
        </p:txBody>
      </p:sp>
      <p:sp>
        <p:nvSpPr>
          <p:cNvPr id="19" name="Rectangle 18"/>
          <p:cNvSpPr/>
          <p:nvPr/>
        </p:nvSpPr>
        <p:spPr bwMode="auto">
          <a:xfrm>
            <a:off x="6473443" y="3615523"/>
            <a:ext cx="1195063" cy="821606"/>
          </a:xfrm>
          <a:prstGeom prst="rect">
            <a:avLst/>
          </a:prstGeom>
          <a:solidFill>
            <a:schemeClr val="bg2">
              <a:lumMod val="20000"/>
              <a:lumOff val="80000"/>
            </a:schemeClr>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961" dirty="0">
                <a:solidFill>
                  <a:srgbClr val="000000"/>
                </a:solidFill>
              </a:rPr>
              <a:t>work4</a:t>
            </a:r>
          </a:p>
        </p:txBody>
      </p:sp>
      <p:sp>
        <p:nvSpPr>
          <p:cNvPr id="20" name="Rectangle 19"/>
          <p:cNvSpPr/>
          <p:nvPr/>
        </p:nvSpPr>
        <p:spPr bwMode="auto">
          <a:xfrm>
            <a:off x="5076619" y="4613573"/>
            <a:ext cx="1195063" cy="821606"/>
          </a:xfrm>
          <a:prstGeom prst="rect">
            <a:avLst/>
          </a:prstGeom>
          <a:solidFill>
            <a:srgbClr val="00B0F0"/>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961" dirty="0">
                <a:solidFill>
                  <a:srgbClr val="000000"/>
                </a:solidFill>
              </a:rPr>
              <a:t>work5</a:t>
            </a:r>
          </a:p>
        </p:txBody>
      </p:sp>
      <p:grpSp>
        <p:nvGrpSpPr>
          <p:cNvPr id="23" name="Group 22"/>
          <p:cNvGrpSpPr/>
          <p:nvPr/>
        </p:nvGrpSpPr>
        <p:grpSpPr>
          <a:xfrm>
            <a:off x="3705873" y="1412331"/>
            <a:ext cx="3810184" cy="523820"/>
            <a:chOff x="3779837" y="1439862"/>
            <a:chExt cx="3887137" cy="534400"/>
          </a:xfrm>
        </p:grpSpPr>
        <p:sp>
          <p:nvSpPr>
            <p:cNvPr id="6" name="TextBox 5"/>
            <p:cNvSpPr txBox="1"/>
            <p:nvPr/>
          </p:nvSpPr>
          <p:spPr>
            <a:xfrm>
              <a:off x="5389568" y="1479236"/>
              <a:ext cx="2277406" cy="495026"/>
            </a:xfrm>
            <a:prstGeom prst="rect">
              <a:avLst/>
            </a:prstGeom>
            <a:noFill/>
            <a:ln>
              <a:solidFill>
                <a:srgbClr val="000000"/>
              </a:solidFill>
            </a:ln>
          </p:spPr>
          <p:txBody>
            <a:bodyPr wrap="none" lIns="0" tIns="0" rIns="0" bIns="0" rtlCol="0" anchor="ctr" anchorCtr="1">
              <a:noAutofit/>
            </a:bodyPr>
            <a:lstStyle/>
            <a:p>
              <a:pPr algn="ctr">
                <a:lnSpc>
                  <a:spcPct val="90000"/>
                </a:lnSpc>
                <a:spcAft>
                  <a:spcPts val="588"/>
                </a:spcAft>
              </a:pPr>
              <a:r>
                <a:rPr lang="en-US" sz="2353" dirty="0" err="1">
                  <a:solidFill>
                    <a:srgbClr val="000000"/>
                  </a:solidFill>
                </a:rPr>
                <a:t>Parallel.For</a:t>
              </a:r>
              <a:endParaRPr lang="en-US" sz="2353" dirty="0">
                <a:solidFill>
                  <a:srgbClr val="000000"/>
                </a:solidFill>
              </a:endParaRPr>
            </a:p>
          </p:txBody>
        </p:sp>
        <p:cxnSp>
          <p:nvCxnSpPr>
            <p:cNvPr id="21" name="Straight Arrow Connector 20"/>
            <p:cNvCxnSpPr/>
            <p:nvPr/>
          </p:nvCxnSpPr>
          <p:spPr>
            <a:xfrm>
              <a:off x="4070308" y="1439862"/>
              <a:ext cx="1219200" cy="152400"/>
            </a:xfrm>
            <a:prstGeom prst="straightConnector1">
              <a:avLst/>
            </a:prstGeom>
            <a:ln w="5715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rot="378021">
              <a:off x="3779837" y="1560521"/>
              <a:ext cx="1397828" cy="338062"/>
            </a:xfrm>
            <a:prstGeom prst="rect">
              <a:avLst/>
            </a:prstGeom>
            <a:noFill/>
          </p:spPr>
          <p:txBody>
            <a:bodyPr wrap="none" lIns="0" tIns="0" rIns="0" bIns="0" rtlCol="0" anchor="ctr" anchorCtr="1">
              <a:noAutofit/>
            </a:bodyPr>
            <a:lstStyle/>
            <a:p>
              <a:pPr algn="ctr">
                <a:lnSpc>
                  <a:spcPct val="90000"/>
                </a:lnSpc>
                <a:spcAft>
                  <a:spcPts val="588"/>
                </a:spcAft>
              </a:pPr>
              <a:r>
                <a:rPr lang="en-US" sz="2353" dirty="0">
                  <a:solidFill>
                    <a:srgbClr val="000000"/>
                  </a:solidFill>
                </a:rPr>
                <a:t>request in</a:t>
              </a:r>
            </a:p>
          </p:txBody>
        </p:sp>
      </p:grpSp>
    </p:spTree>
    <p:extLst>
      <p:ext uri="{BB962C8B-B14F-4D97-AF65-F5344CB8AC3E}">
        <p14:creationId xmlns:p14="http://schemas.microsoft.com/office/powerpoint/2010/main" val="39486142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22" presetClass="entr" presetSubtype="1"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up)">
                                      <p:cBhvr>
                                        <p:cTn id="10" dur="500"/>
                                        <p:tgtEl>
                                          <p:spTgt spid="23"/>
                                        </p:tgtEl>
                                      </p:cBhvr>
                                    </p:animEffect>
                                  </p:childTnLst>
                                </p:cTn>
                              </p:par>
                            </p:childTnLst>
                          </p:cTn>
                        </p:par>
                        <p:par>
                          <p:cTn id="11" fill="hold">
                            <p:stCondLst>
                              <p:cond delay="500"/>
                            </p:stCondLst>
                            <p:childTnLst>
                              <p:par>
                                <p:cTn id="12" presetID="10" presetClass="entr" presetSubtype="0" fill="hold" grpId="1"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up)">
                                      <p:cBhvr>
                                        <p:cTn id="34" dur="1500"/>
                                        <p:tgtEl>
                                          <p:spTgt spid="5"/>
                                        </p:tgtEl>
                                      </p:cBhvr>
                                    </p:animEffect>
                                  </p:childTnLst>
                                </p:cTn>
                              </p:par>
                              <p:par>
                                <p:cTn id="35" presetID="22" presetClass="entr" presetSubtype="1"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up)">
                                      <p:cBhvr>
                                        <p:cTn id="37" dur="1500"/>
                                        <p:tgtEl>
                                          <p:spTgt spid="4"/>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up)">
                                      <p:cBhvr>
                                        <p:cTn id="40" dur="500"/>
                                        <p:tgtEl>
                                          <p:spTgt spid="16"/>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up)">
                                      <p:cBhvr>
                                        <p:cTn id="43" dur="500"/>
                                        <p:tgtEl>
                                          <p:spTgt spid="17"/>
                                        </p:tgtEl>
                                      </p:cBhvr>
                                    </p:animEffect>
                                  </p:childTnLst>
                                </p:cTn>
                              </p:par>
                              <p:par>
                                <p:cTn id="44" presetID="12" presetClass="exit" presetSubtype="2" fill="hold" grpId="0" nodeType="withEffect">
                                  <p:stCondLst>
                                    <p:cond delay="0"/>
                                  </p:stCondLst>
                                  <p:childTnLst>
                                    <p:anim calcmode="lin" valueType="num">
                                      <p:cBhvr additive="base">
                                        <p:cTn id="45" dur="500"/>
                                        <p:tgtEl>
                                          <p:spTgt spid="8"/>
                                        </p:tgtEl>
                                        <p:attrNameLst>
                                          <p:attrName>ppt_x</p:attrName>
                                        </p:attrNameLst>
                                      </p:cBhvr>
                                      <p:tavLst>
                                        <p:tav tm="0">
                                          <p:val>
                                            <p:strVal val="#ppt_x"/>
                                          </p:val>
                                        </p:tav>
                                        <p:tav tm="100000">
                                          <p:val>
                                            <p:strVal val="#ppt_x+#ppt_w*1.125000"/>
                                          </p:val>
                                        </p:tav>
                                      </p:tavLst>
                                    </p:anim>
                                    <p:animEffect transition="out" filter="wipe(right)">
                                      <p:cBhvr>
                                        <p:cTn id="46" dur="500"/>
                                        <p:tgtEl>
                                          <p:spTgt spid="8"/>
                                        </p:tgtEl>
                                      </p:cBhvr>
                                    </p:animEffect>
                                    <p:set>
                                      <p:cBhvr>
                                        <p:cTn id="47" dur="1" fill="hold">
                                          <p:stCondLst>
                                            <p:cond delay="499"/>
                                          </p:stCondLst>
                                        </p:cTn>
                                        <p:tgtEl>
                                          <p:spTgt spid="8"/>
                                        </p:tgtEl>
                                        <p:attrNameLst>
                                          <p:attrName>style.visibility</p:attrName>
                                        </p:attrNameLst>
                                      </p:cBhvr>
                                      <p:to>
                                        <p:strVal val="hidden"/>
                                      </p:to>
                                    </p:set>
                                  </p:childTnLst>
                                </p:cTn>
                              </p:par>
                              <p:par>
                                <p:cTn id="48" presetID="12" presetClass="exit" presetSubtype="2" fill="hold" grpId="0" nodeType="withEffect">
                                  <p:stCondLst>
                                    <p:cond delay="0"/>
                                  </p:stCondLst>
                                  <p:childTnLst>
                                    <p:anim calcmode="lin" valueType="num">
                                      <p:cBhvr additive="base">
                                        <p:cTn id="49" dur="500"/>
                                        <p:tgtEl>
                                          <p:spTgt spid="9"/>
                                        </p:tgtEl>
                                        <p:attrNameLst>
                                          <p:attrName>ppt_x</p:attrName>
                                        </p:attrNameLst>
                                      </p:cBhvr>
                                      <p:tavLst>
                                        <p:tav tm="0">
                                          <p:val>
                                            <p:strVal val="#ppt_x"/>
                                          </p:val>
                                        </p:tav>
                                        <p:tav tm="100000">
                                          <p:val>
                                            <p:strVal val="#ppt_x+#ppt_w*1.125000"/>
                                          </p:val>
                                        </p:tav>
                                      </p:tavLst>
                                    </p:anim>
                                    <p:animEffect transition="out" filter="wipe(right)">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par>
                                <p:cTn id="52" presetID="22" presetClass="entr" presetSubtype="1" fill="hold" grpId="0" nodeType="withEffect">
                                  <p:stCondLst>
                                    <p:cond delay="500"/>
                                  </p:stCondLst>
                                  <p:childTnLst>
                                    <p:set>
                                      <p:cBhvr>
                                        <p:cTn id="53" dur="1" fill="hold">
                                          <p:stCondLst>
                                            <p:cond delay="0"/>
                                          </p:stCondLst>
                                        </p:cTn>
                                        <p:tgtEl>
                                          <p:spTgt spid="18"/>
                                        </p:tgtEl>
                                        <p:attrNameLst>
                                          <p:attrName>style.visibility</p:attrName>
                                        </p:attrNameLst>
                                      </p:cBhvr>
                                      <p:to>
                                        <p:strVal val="visible"/>
                                      </p:to>
                                    </p:set>
                                    <p:animEffect transition="in" filter="wipe(up)">
                                      <p:cBhvr>
                                        <p:cTn id="54" dur="500"/>
                                        <p:tgtEl>
                                          <p:spTgt spid="18"/>
                                        </p:tgtEl>
                                      </p:cBhvr>
                                    </p:animEffect>
                                  </p:childTnLst>
                                </p:cTn>
                              </p:par>
                              <p:par>
                                <p:cTn id="55" presetID="22" presetClass="entr" presetSubtype="1" fill="hold" grpId="0" nodeType="withEffect">
                                  <p:stCondLst>
                                    <p:cond delay="500"/>
                                  </p:stCondLst>
                                  <p:childTnLst>
                                    <p:set>
                                      <p:cBhvr>
                                        <p:cTn id="56" dur="1" fill="hold">
                                          <p:stCondLst>
                                            <p:cond delay="0"/>
                                          </p:stCondLst>
                                        </p:cTn>
                                        <p:tgtEl>
                                          <p:spTgt spid="19"/>
                                        </p:tgtEl>
                                        <p:attrNameLst>
                                          <p:attrName>style.visibility</p:attrName>
                                        </p:attrNameLst>
                                      </p:cBhvr>
                                      <p:to>
                                        <p:strVal val="visible"/>
                                      </p:to>
                                    </p:set>
                                    <p:animEffect transition="in" filter="wipe(up)">
                                      <p:cBhvr>
                                        <p:cTn id="57" dur="500"/>
                                        <p:tgtEl>
                                          <p:spTgt spid="19"/>
                                        </p:tgtEl>
                                      </p:cBhvr>
                                    </p:animEffect>
                                  </p:childTnLst>
                                </p:cTn>
                              </p:par>
                              <p:par>
                                <p:cTn id="58" presetID="12" presetClass="exit" presetSubtype="2" fill="hold" grpId="0" nodeType="withEffect">
                                  <p:stCondLst>
                                    <p:cond delay="500"/>
                                  </p:stCondLst>
                                  <p:childTnLst>
                                    <p:anim calcmode="lin" valueType="num">
                                      <p:cBhvr additive="base">
                                        <p:cTn id="59" dur="500"/>
                                        <p:tgtEl>
                                          <p:spTgt spid="10"/>
                                        </p:tgtEl>
                                        <p:attrNameLst>
                                          <p:attrName>ppt_x</p:attrName>
                                        </p:attrNameLst>
                                      </p:cBhvr>
                                      <p:tavLst>
                                        <p:tav tm="0">
                                          <p:val>
                                            <p:strVal val="#ppt_x"/>
                                          </p:val>
                                        </p:tav>
                                        <p:tav tm="100000">
                                          <p:val>
                                            <p:strVal val="#ppt_x+#ppt_w*1.125000"/>
                                          </p:val>
                                        </p:tav>
                                      </p:tavLst>
                                    </p:anim>
                                    <p:animEffect transition="out" filter="wipe(right)">
                                      <p:cBhvr>
                                        <p:cTn id="60" dur="500"/>
                                        <p:tgtEl>
                                          <p:spTgt spid="10"/>
                                        </p:tgtEl>
                                      </p:cBhvr>
                                    </p:animEffect>
                                    <p:set>
                                      <p:cBhvr>
                                        <p:cTn id="61" dur="1" fill="hold">
                                          <p:stCondLst>
                                            <p:cond delay="499"/>
                                          </p:stCondLst>
                                        </p:cTn>
                                        <p:tgtEl>
                                          <p:spTgt spid="10"/>
                                        </p:tgtEl>
                                        <p:attrNameLst>
                                          <p:attrName>style.visibility</p:attrName>
                                        </p:attrNameLst>
                                      </p:cBhvr>
                                      <p:to>
                                        <p:strVal val="hidden"/>
                                      </p:to>
                                    </p:set>
                                  </p:childTnLst>
                                </p:cTn>
                              </p:par>
                              <p:par>
                                <p:cTn id="62" presetID="12" presetClass="exit" presetSubtype="2" fill="hold" grpId="0" nodeType="withEffect">
                                  <p:stCondLst>
                                    <p:cond delay="500"/>
                                  </p:stCondLst>
                                  <p:childTnLst>
                                    <p:anim calcmode="lin" valueType="num">
                                      <p:cBhvr additive="base">
                                        <p:cTn id="63" dur="500"/>
                                        <p:tgtEl>
                                          <p:spTgt spid="11"/>
                                        </p:tgtEl>
                                        <p:attrNameLst>
                                          <p:attrName>ppt_x</p:attrName>
                                        </p:attrNameLst>
                                      </p:cBhvr>
                                      <p:tavLst>
                                        <p:tav tm="0">
                                          <p:val>
                                            <p:strVal val="#ppt_x"/>
                                          </p:val>
                                        </p:tav>
                                        <p:tav tm="100000">
                                          <p:val>
                                            <p:strVal val="#ppt_x+#ppt_w*1.125000"/>
                                          </p:val>
                                        </p:tav>
                                      </p:tavLst>
                                    </p:anim>
                                    <p:animEffect transition="out" filter="wipe(right)">
                                      <p:cBhvr>
                                        <p:cTn id="64" dur="500"/>
                                        <p:tgtEl>
                                          <p:spTgt spid="11"/>
                                        </p:tgtEl>
                                      </p:cBhvr>
                                    </p:animEffect>
                                    <p:set>
                                      <p:cBhvr>
                                        <p:cTn id="65" dur="1" fill="hold">
                                          <p:stCondLst>
                                            <p:cond delay="499"/>
                                          </p:stCondLst>
                                        </p:cTn>
                                        <p:tgtEl>
                                          <p:spTgt spid="11"/>
                                        </p:tgtEl>
                                        <p:attrNameLst>
                                          <p:attrName>style.visibility</p:attrName>
                                        </p:attrNameLst>
                                      </p:cBhvr>
                                      <p:to>
                                        <p:strVal val="hidden"/>
                                      </p:to>
                                    </p:set>
                                  </p:childTnLst>
                                </p:cTn>
                              </p:par>
                              <p:par>
                                <p:cTn id="66" presetID="22" presetClass="entr" presetSubtype="1" fill="hold" grpId="0" nodeType="withEffect">
                                  <p:stCondLst>
                                    <p:cond delay="1000"/>
                                  </p:stCondLst>
                                  <p:childTnLst>
                                    <p:set>
                                      <p:cBhvr>
                                        <p:cTn id="67" dur="1" fill="hold">
                                          <p:stCondLst>
                                            <p:cond delay="0"/>
                                          </p:stCondLst>
                                        </p:cTn>
                                        <p:tgtEl>
                                          <p:spTgt spid="20"/>
                                        </p:tgtEl>
                                        <p:attrNameLst>
                                          <p:attrName>style.visibility</p:attrName>
                                        </p:attrNameLst>
                                      </p:cBhvr>
                                      <p:to>
                                        <p:strVal val="visible"/>
                                      </p:to>
                                    </p:set>
                                    <p:animEffect transition="in" filter="wipe(up)">
                                      <p:cBhvr>
                                        <p:cTn id="68" dur="500"/>
                                        <p:tgtEl>
                                          <p:spTgt spid="20"/>
                                        </p:tgtEl>
                                      </p:cBhvr>
                                    </p:animEffect>
                                  </p:childTnLst>
                                </p:cTn>
                              </p:par>
                              <p:par>
                                <p:cTn id="69" presetID="12" presetClass="exit" presetSubtype="2" fill="hold" grpId="0" nodeType="withEffect">
                                  <p:stCondLst>
                                    <p:cond delay="1000"/>
                                  </p:stCondLst>
                                  <p:childTnLst>
                                    <p:anim calcmode="lin" valueType="num">
                                      <p:cBhvr additive="base">
                                        <p:cTn id="70" dur="500"/>
                                        <p:tgtEl>
                                          <p:spTgt spid="12"/>
                                        </p:tgtEl>
                                        <p:attrNameLst>
                                          <p:attrName>ppt_x</p:attrName>
                                        </p:attrNameLst>
                                      </p:cBhvr>
                                      <p:tavLst>
                                        <p:tav tm="0">
                                          <p:val>
                                            <p:strVal val="#ppt_x"/>
                                          </p:val>
                                        </p:tav>
                                        <p:tav tm="100000">
                                          <p:val>
                                            <p:strVal val="#ppt_x+#ppt_w*1.125000"/>
                                          </p:val>
                                        </p:tav>
                                      </p:tavLst>
                                    </p:anim>
                                    <p:animEffect transition="out" filter="wipe(right)">
                                      <p:cBhvr>
                                        <p:cTn id="71" dur="500"/>
                                        <p:tgtEl>
                                          <p:spTgt spid="12"/>
                                        </p:tgtEl>
                                      </p:cBhvr>
                                    </p:animEffect>
                                    <p:set>
                                      <p:cBhvr>
                                        <p:cTn id="72" dur="1" fill="hold">
                                          <p:stCondLst>
                                            <p:cond delay="499"/>
                                          </p:stCondLst>
                                        </p:cTn>
                                        <p:tgtEl>
                                          <p:spTgt spid="12"/>
                                        </p:tgtEl>
                                        <p:attrNameLst>
                                          <p:attrName>style.visibility</p:attrName>
                                        </p:attrNameLst>
                                      </p:cBhvr>
                                      <p:to>
                                        <p:strVal val="hidden"/>
                                      </p:to>
                                    </p:set>
                                  </p:childTnLst>
                                </p:cTn>
                              </p:par>
                            </p:childTnLst>
                          </p:cTn>
                        </p:par>
                        <p:par>
                          <p:cTn id="73" fill="hold">
                            <p:stCondLst>
                              <p:cond delay="1500"/>
                            </p:stCondLst>
                            <p:childTnLst>
                              <p:par>
                                <p:cTn id="74" presetID="22" presetClass="entr" presetSubtype="1" fill="hold" nodeType="after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wipe(up)">
                                      <p:cBhvr>
                                        <p:cTn id="7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6" grpId="0" animBg="1"/>
      <p:bldP spid="17" grpId="0" animBg="1"/>
      <p:bldP spid="18" grpId="0" animBg="1"/>
      <p:bldP spid="19" grpId="0" animBg="1"/>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101" name="Flowchart: Magnetic Disk 100"/>
          <p:cNvSpPr/>
          <p:nvPr/>
        </p:nvSpPr>
        <p:spPr bwMode="auto">
          <a:xfrm>
            <a:off x="1305440" y="2608520"/>
            <a:ext cx="2016670" cy="2576856"/>
          </a:xfrm>
          <a:prstGeom prst="flowChartMagneticDisk">
            <a:avLst/>
          </a:prstGeom>
          <a:solidFill>
            <a:srgbClr val="FFFF99"/>
          </a:solidFill>
          <a:ln>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112" name="Straight Arrow Connector 111"/>
          <p:cNvCxnSpPr/>
          <p:nvPr/>
        </p:nvCxnSpPr>
        <p:spPr>
          <a:xfrm>
            <a:off x="7126690" y="2326302"/>
            <a:ext cx="8144" cy="2464818"/>
          </a:xfrm>
          <a:prstGeom prst="straightConnector1">
            <a:avLst/>
          </a:prstGeom>
          <a:ln w="57150">
            <a:solidFill>
              <a:schemeClr val="accent5">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a:off x="5722544" y="2308628"/>
            <a:ext cx="8144" cy="2464818"/>
          </a:xfrm>
          <a:prstGeom prst="straightConnector1">
            <a:avLst/>
          </a:prstGeom>
          <a:ln w="5715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92629" y="258629"/>
            <a:ext cx="8760170" cy="706864"/>
          </a:xfrm>
        </p:spPr>
        <p:txBody>
          <a:bodyPr>
            <a:normAutofit fontScale="90000"/>
          </a:bodyPr>
          <a:lstStyle/>
          <a:p>
            <a:r>
              <a:rPr lang="en-US" dirty="0" err="1">
                <a:gradFill>
                  <a:gsLst>
                    <a:gs pos="0">
                      <a:srgbClr val="FFFFFF"/>
                    </a:gs>
                    <a:gs pos="100000">
                      <a:srgbClr val="FFFFFF"/>
                    </a:gs>
                  </a:gsLst>
                  <a:lin ang="5400000" scaled="0"/>
                </a:gradFill>
              </a:rPr>
              <a:t>Threadpool</a:t>
            </a:r>
            <a:endParaRPr lang="en-US" dirty="0"/>
          </a:p>
        </p:txBody>
      </p:sp>
      <p:grpSp>
        <p:nvGrpSpPr>
          <p:cNvPr id="69" name="Group 68"/>
          <p:cNvGrpSpPr>
            <a:grpSpLocks noChangeAspect="1"/>
          </p:cNvGrpSpPr>
          <p:nvPr/>
        </p:nvGrpSpPr>
        <p:grpSpPr>
          <a:xfrm rot="2315391">
            <a:off x="1386480" y="3556531"/>
            <a:ext cx="719623" cy="448149"/>
            <a:chOff x="1646237" y="1973262"/>
            <a:chExt cx="1219200" cy="838200"/>
          </a:xfrm>
        </p:grpSpPr>
        <p:sp>
          <p:nvSpPr>
            <p:cNvPr id="70" name="Rectangle 69"/>
            <p:cNvSpPr/>
            <p:nvPr/>
          </p:nvSpPr>
          <p:spPr bwMode="auto">
            <a:xfrm>
              <a:off x="1646237" y="1973262"/>
              <a:ext cx="1219200" cy="838200"/>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961" dirty="0">
                  <a:solidFill>
                    <a:srgbClr val="000000"/>
                  </a:solidFill>
                </a:rPr>
                <a:t>1</a:t>
              </a:r>
            </a:p>
          </p:txBody>
        </p:sp>
        <p:sp>
          <p:nvSpPr>
            <p:cNvPr id="71" name="TextBox 70"/>
            <p:cNvSpPr txBox="1"/>
            <p:nvPr/>
          </p:nvSpPr>
          <p:spPr>
            <a:xfrm>
              <a:off x="1646237" y="2582862"/>
              <a:ext cx="1219200" cy="228600"/>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nchor="ctr" anchorCtr="1">
              <a:normAutofit fontScale="62500" lnSpcReduction="20000"/>
            </a:bodyPr>
            <a:lstStyle/>
            <a:p>
              <a:pPr>
                <a:lnSpc>
                  <a:spcPct val="90000"/>
                </a:lnSpc>
                <a:spcAft>
                  <a:spcPts val="588"/>
                </a:spcAft>
              </a:pPr>
              <a:r>
                <a:rPr lang="en-US" sz="1765" dirty="0">
                  <a:solidFill>
                    <a:srgbClr val="000000"/>
                  </a:solidFill>
                </a:rPr>
                <a:t>end1</a:t>
              </a:r>
            </a:p>
          </p:txBody>
        </p:sp>
        <p:sp>
          <p:nvSpPr>
            <p:cNvPr id="72" name="TextBox 71"/>
            <p:cNvSpPr txBox="1"/>
            <p:nvPr/>
          </p:nvSpPr>
          <p:spPr>
            <a:xfrm>
              <a:off x="1646237" y="1973262"/>
              <a:ext cx="1219200" cy="228600"/>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nchor="ctr" anchorCtr="1">
              <a:normAutofit fontScale="62500" lnSpcReduction="20000"/>
            </a:bodyPr>
            <a:lstStyle/>
            <a:p>
              <a:pPr>
                <a:lnSpc>
                  <a:spcPct val="90000"/>
                </a:lnSpc>
                <a:spcAft>
                  <a:spcPts val="588"/>
                </a:spcAft>
              </a:pPr>
              <a:r>
                <a:rPr lang="en-US" sz="1765" dirty="0">
                  <a:solidFill>
                    <a:srgbClr val="000000"/>
                  </a:solidFill>
                </a:rPr>
                <a:t>start1</a:t>
              </a:r>
            </a:p>
          </p:txBody>
        </p:sp>
      </p:grpSp>
      <p:grpSp>
        <p:nvGrpSpPr>
          <p:cNvPr id="73" name="Group 72"/>
          <p:cNvGrpSpPr>
            <a:grpSpLocks noChangeAspect="1"/>
          </p:cNvGrpSpPr>
          <p:nvPr/>
        </p:nvGrpSpPr>
        <p:grpSpPr>
          <a:xfrm rot="20441060">
            <a:off x="2476274" y="3487436"/>
            <a:ext cx="719623" cy="448149"/>
            <a:chOff x="1646237" y="1973262"/>
            <a:chExt cx="1219200" cy="838200"/>
          </a:xfrm>
        </p:grpSpPr>
        <p:sp>
          <p:nvSpPr>
            <p:cNvPr id="74" name="Rectangle 73"/>
            <p:cNvSpPr/>
            <p:nvPr/>
          </p:nvSpPr>
          <p:spPr bwMode="auto">
            <a:xfrm>
              <a:off x="1646237" y="1973262"/>
              <a:ext cx="1219200" cy="8382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961" dirty="0">
                  <a:solidFill>
                    <a:srgbClr val="000000"/>
                  </a:solidFill>
                </a:rPr>
                <a:t>2</a:t>
              </a:r>
            </a:p>
          </p:txBody>
        </p:sp>
        <p:sp>
          <p:nvSpPr>
            <p:cNvPr id="75" name="TextBox 74"/>
            <p:cNvSpPr txBox="1"/>
            <p:nvPr/>
          </p:nvSpPr>
          <p:spPr>
            <a:xfrm>
              <a:off x="1646237" y="2582862"/>
              <a:ext cx="1219200" cy="228600"/>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nchor="ctr" anchorCtr="1">
              <a:normAutofit fontScale="62500" lnSpcReduction="20000"/>
            </a:bodyPr>
            <a:lstStyle/>
            <a:p>
              <a:pPr>
                <a:lnSpc>
                  <a:spcPct val="90000"/>
                </a:lnSpc>
                <a:spcAft>
                  <a:spcPts val="588"/>
                </a:spcAft>
              </a:pPr>
              <a:r>
                <a:rPr lang="en-US" sz="1765" dirty="0">
                  <a:solidFill>
                    <a:srgbClr val="000000"/>
                  </a:solidFill>
                </a:rPr>
                <a:t>end2</a:t>
              </a:r>
            </a:p>
          </p:txBody>
        </p:sp>
        <p:sp>
          <p:nvSpPr>
            <p:cNvPr id="76" name="TextBox 75"/>
            <p:cNvSpPr txBox="1"/>
            <p:nvPr/>
          </p:nvSpPr>
          <p:spPr>
            <a:xfrm>
              <a:off x="1646237" y="1973262"/>
              <a:ext cx="1219200" cy="228600"/>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nchor="ctr" anchorCtr="1">
              <a:normAutofit fontScale="62500" lnSpcReduction="20000"/>
            </a:bodyPr>
            <a:lstStyle/>
            <a:p>
              <a:pPr>
                <a:lnSpc>
                  <a:spcPct val="90000"/>
                </a:lnSpc>
                <a:spcAft>
                  <a:spcPts val="588"/>
                </a:spcAft>
              </a:pPr>
              <a:r>
                <a:rPr lang="en-US" sz="1765" dirty="0">
                  <a:solidFill>
                    <a:srgbClr val="000000"/>
                  </a:solidFill>
                </a:rPr>
                <a:t>start2</a:t>
              </a:r>
            </a:p>
          </p:txBody>
        </p:sp>
      </p:grpSp>
      <p:grpSp>
        <p:nvGrpSpPr>
          <p:cNvPr id="77" name="Group 76"/>
          <p:cNvGrpSpPr>
            <a:grpSpLocks noChangeAspect="1"/>
          </p:cNvGrpSpPr>
          <p:nvPr/>
        </p:nvGrpSpPr>
        <p:grpSpPr>
          <a:xfrm>
            <a:off x="2521537" y="4472958"/>
            <a:ext cx="719623" cy="448149"/>
            <a:chOff x="1646237" y="1973262"/>
            <a:chExt cx="1219200" cy="838200"/>
          </a:xfrm>
        </p:grpSpPr>
        <p:sp>
          <p:nvSpPr>
            <p:cNvPr id="78" name="Rectangle 77"/>
            <p:cNvSpPr/>
            <p:nvPr/>
          </p:nvSpPr>
          <p:spPr bwMode="auto">
            <a:xfrm>
              <a:off x="1646237" y="1973262"/>
              <a:ext cx="1219200" cy="838200"/>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961" dirty="0">
                  <a:solidFill>
                    <a:srgbClr val="000000"/>
                  </a:solidFill>
                </a:rPr>
                <a:t>3</a:t>
              </a:r>
            </a:p>
          </p:txBody>
        </p:sp>
        <p:sp>
          <p:nvSpPr>
            <p:cNvPr id="79" name="TextBox 78"/>
            <p:cNvSpPr txBox="1"/>
            <p:nvPr/>
          </p:nvSpPr>
          <p:spPr>
            <a:xfrm>
              <a:off x="1646237" y="2582862"/>
              <a:ext cx="1219200" cy="228600"/>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nchor="ctr" anchorCtr="1">
              <a:normAutofit fontScale="62500" lnSpcReduction="20000"/>
            </a:bodyPr>
            <a:lstStyle/>
            <a:p>
              <a:pPr>
                <a:lnSpc>
                  <a:spcPct val="90000"/>
                </a:lnSpc>
                <a:spcAft>
                  <a:spcPts val="588"/>
                </a:spcAft>
              </a:pPr>
              <a:r>
                <a:rPr lang="en-US" sz="1765" dirty="0">
                  <a:solidFill>
                    <a:srgbClr val="000000"/>
                  </a:solidFill>
                </a:rPr>
                <a:t>end3</a:t>
              </a:r>
            </a:p>
          </p:txBody>
        </p:sp>
        <p:sp>
          <p:nvSpPr>
            <p:cNvPr id="80" name="TextBox 79"/>
            <p:cNvSpPr txBox="1"/>
            <p:nvPr/>
          </p:nvSpPr>
          <p:spPr>
            <a:xfrm>
              <a:off x="1646237" y="1973262"/>
              <a:ext cx="1219200" cy="228600"/>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nchor="ctr" anchorCtr="1">
              <a:normAutofit fontScale="62500" lnSpcReduction="20000"/>
            </a:bodyPr>
            <a:lstStyle/>
            <a:p>
              <a:pPr>
                <a:lnSpc>
                  <a:spcPct val="90000"/>
                </a:lnSpc>
                <a:spcAft>
                  <a:spcPts val="588"/>
                </a:spcAft>
              </a:pPr>
              <a:r>
                <a:rPr lang="en-US" sz="1765" dirty="0">
                  <a:solidFill>
                    <a:srgbClr val="000000"/>
                  </a:solidFill>
                </a:rPr>
                <a:t>start3</a:t>
              </a:r>
            </a:p>
          </p:txBody>
        </p:sp>
      </p:grpSp>
      <p:grpSp>
        <p:nvGrpSpPr>
          <p:cNvPr id="81" name="Group 80"/>
          <p:cNvGrpSpPr>
            <a:grpSpLocks noChangeAspect="1"/>
          </p:cNvGrpSpPr>
          <p:nvPr/>
        </p:nvGrpSpPr>
        <p:grpSpPr>
          <a:xfrm rot="18424794">
            <a:off x="2042296" y="4002733"/>
            <a:ext cx="719623" cy="448149"/>
            <a:chOff x="1646237" y="1973262"/>
            <a:chExt cx="1219200" cy="838200"/>
          </a:xfrm>
          <a:effectLst>
            <a:outerShdw blurRad="50800" dist="38100" dir="2700000" algn="tl" rotWithShape="0">
              <a:prstClr val="black">
                <a:alpha val="40000"/>
              </a:prstClr>
            </a:outerShdw>
          </a:effectLst>
        </p:grpSpPr>
        <p:sp>
          <p:nvSpPr>
            <p:cNvPr id="82" name="Rectangle 81"/>
            <p:cNvSpPr/>
            <p:nvPr/>
          </p:nvSpPr>
          <p:spPr bwMode="auto">
            <a:xfrm>
              <a:off x="1646237" y="1973262"/>
              <a:ext cx="1219200" cy="838200"/>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961" dirty="0">
                  <a:solidFill>
                    <a:srgbClr val="000000"/>
                  </a:solidFill>
                </a:rPr>
                <a:t>4</a:t>
              </a:r>
            </a:p>
          </p:txBody>
        </p:sp>
        <p:sp>
          <p:nvSpPr>
            <p:cNvPr id="83" name="TextBox 82"/>
            <p:cNvSpPr txBox="1"/>
            <p:nvPr/>
          </p:nvSpPr>
          <p:spPr>
            <a:xfrm>
              <a:off x="1646237" y="2582862"/>
              <a:ext cx="1219200" cy="228600"/>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nchor="ctr" anchorCtr="1">
              <a:normAutofit fontScale="62500" lnSpcReduction="20000"/>
            </a:bodyPr>
            <a:lstStyle/>
            <a:p>
              <a:pPr>
                <a:lnSpc>
                  <a:spcPct val="90000"/>
                </a:lnSpc>
                <a:spcAft>
                  <a:spcPts val="588"/>
                </a:spcAft>
              </a:pPr>
              <a:r>
                <a:rPr lang="en-US" sz="1765" dirty="0">
                  <a:solidFill>
                    <a:srgbClr val="000000"/>
                  </a:solidFill>
                </a:rPr>
                <a:t>end4</a:t>
              </a:r>
            </a:p>
          </p:txBody>
        </p:sp>
        <p:sp>
          <p:nvSpPr>
            <p:cNvPr id="84" name="TextBox 83"/>
            <p:cNvSpPr txBox="1"/>
            <p:nvPr/>
          </p:nvSpPr>
          <p:spPr>
            <a:xfrm>
              <a:off x="1646237" y="1973262"/>
              <a:ext cx="1219200" cy="228600"/>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nchor="ctr" anchorCtr="1">
              <a:normAutofit fontScale="62500" lnSpcReduction="20000"/>
            </a:bodyPr>
            <a:lstStyle/>
            <a:p>
              <a:pPr>
                <a:lnSpc>
                  <a:spcPct val="90000"/>
                </a:lnSpc>
                <a:spcAft>
                  <a:spcPts val="588"/>
                </a:spcAft>
              </a:pPr>
              <a:r>
                <a:rPr lang="en-US" sz="1765" dirty="0">
                  <a:solidFill>
                    <a:srgbClr val="000000"/>
                  </a:solidFill>
                </a:rPr>
                <a:t>start4</a:t>
              </a:r>
            </a:p>
          </p:txBody>
        </p:sp>
      </p:grpSp>
      <p:grpSp>
        <p:nvGrpSpPr>
          <p:cNvPr id="85" name="Group 84"/>
          <p:cNvGrpSpPr>
            <a:grpSpLocks noChangeAspect="1"/>
          </p:cNvGrpSpPr>
          <p:nvPr/>
        </p:nvGrpSpPr>
        <p:grpSpPr>
          <a:xfrm rot="1365348">
            <a:off x="1525428" y="4502329"/>
            <a:ext cx="719623" cy="448149"/>
            <a:chOff x="1646236" y="1973260"/>
            <a:chExt cx="1219201" cy="838202"/>
          </a:xfrm>
        </p:grpSpPr>
        <p:sp>
          <p:nvSpPr>
            <p:cNvPr id="86" name="Rectangle 85"/>
            <p:cNvSpPr/>
            <p:nvPr/>
          </p:nvSpPr>
          <p:spPr bwMode="auto">
            <a:xfrm>
              <a:off x="1646237" y="1973262"/>
              <a:ext cx="1219200" cy="838200"/>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961" dirty="0">
                  <a:solidFill>
                    <a:srgbClr val="000000"/>
                  </a:solidFill>
                </a:rPr>
                <a:t>5</a:t>
              </a:r>
            </a:p>
          </p:txBody>
        </p:sp>
        <p:sp>
          <p:nvSpPr>
            <p:cNvPr id="87" name="TextBox 86"/>
            <p:cNvSpPr txBox="1"/>
            <p:nvPr/>
          </p:nvSpPr>
          <p:spPr>
            <a:xfrm>
              <a:off x="1646237" y="2582862"/>
              <a:ext cx="1219200" cy="228600"/>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nchor="ctr" anchorCtr="1">
              <a:normAutofit fontScale="62500" lnSpcReduction="20000"/>
            </a:bodyPr>
            <a:lstStyle/>
            <a:p>
              <a:pPr>
                <a:lnSpc>
                  <a:spcPct val="90000"/>
                </a:lnSpc>
                <a:spcAft>
                  <a:spcPts val="588"/>
                </a:spcAft>
              </a:pPr>
              <a:r>
                <a:rPr lang="en-US" sz="1765" dirty="0">
                  <a:solidFill>
                    <a:srgbClr val="000000"/>
                  </a:solidFill>
                </a:rPr>
                <a:t>end5</a:t>
              </a:r>
            </a:p>
          </p:txBody>
        </p:sp>
        <p:sp>
          <p:nvSpPr>
            <p:cNvPr id="88" name="TextBox 87"/>
            <p:cNvSpPr txBox="1"/>
            <p:nvPr/>
          </p:nvSpPr>
          <p:spPr>
            <a:xfrm>
              <a:off x="1646236" y="1973260"/>
              <a:ext cx="1219200" cy="228600"/>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nchor="ctr" anchorCtr="1">
              <a:normAutofit fontScale="62500" lnSpcReduction="20000"/>
            </a:bodyPr>
            <a:lstStyle/>
            <a:p>
              <a:pPr>
                <a:lnSpc>
                  <a:spcPct val="90000"/>
                </a:lnSpc>
                <a:spcAft>
                  <a:spcPts val="588"/>
                </a:spcAft>
              </a:pPr>
              <a:r>
                <a:rPr lang="en-US" sz="1765" dirty="0">
                  <a:solidFill>
                    <a:srgbClr val="000000"/>
                  </a:solidFill>
                </a:rPr>
                <a:t>start5</a:t>
              </a:r>
            </a:p>
          </p:txBody>
        </p:sp>
      </p:grpSp>
      <p:grpSp>
        <p:nvGrpSpPr>
          <p:cNvPr id="89" name="Group 88"/>
          <p:cNvGrpSpPr/>
          <p:nvPr/>
        </p:nvGrpSpPr>
        <p:grpSpPr>
          <a:xfrm>
            <a:off x="5133156" y="2703675"/>
            <a:ext cx="1195063" cy="821606"/>
            <a:chOff x="1646237" y="1973262"/>
            <a:chExt cx="1219200" cy="838200"/>
          </a:xfrm>
        </p:grpSpPr>
        <p:sp>
          <p:nvSpPr>
            <p:cNvPr id="90" name="Rectangle 89"/>
            <p:cNvSpPr/>
            <p:nvPr/>
          </p:nvSpPr>
          <p:spPr bwMode="auto">
            <a:xfrm>
              <a:off x="1646237" y="1973262"/>
              <a:ext cx="1219200" cy="838200"/>
            </a:xfrm>
            <a:prstGeom prst="rect">
              <a:avLst/>
            </a:prstGeom>
            <a:solidFill>
              <a:srgbClr val="C1E5FF">
                <a:alpha val="50196"/>
              </a:srgbClr>
            </a:solidFill>
            <a:ln w="38100">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91" name="TextBox 90"/>
            <p:cNvSpPr txBox="1"/>
            <p:nvPr/>
          </p:nvSpPr>
          <p:spPr>
            <a:xfrm>
              <a:off x="1646237" y="2582862"/>
              <a:ext cx="1219200" cy="228600"/>
            </a:xfrm>
            <a:prstGeom prst="rect">
              <a:avLst/>
            </a:prstGeom>
            <a:solidFill>
              <a:srgbClr val="00B0F0"/>
            </a:solidFill>
            <a:ln>
              <a:solidFill>
                <a:srgbClr val="002060"/>
              </a:solidFill>
            </a:ln>
          </p:spPr>
          <p:txBody>
            <a:bodyPr wrap="none" lIns="0" tIns="0" rIns="0" bIns="0" rtlCol="0" anchor="ctr" anchorCtr="1">
              <a:normAutofit lnSpcReduction="10000"/>
            </a:bodyPr>
            <a:lstStyle/>
            <a:p>
              <a:pPr>
                <a:lnSpc>
                  <a:spcPct val="90000"/>
                </a:lnSpc>
                <a:spcAft>
                  <a:spcPts val="588"/>
                </a:spcAft>
              </a:pPr>
              <a:r>
                <a:rPr lang="en-US" sz="1765" dirty="0">
                  <a:solidFill>
                    <a:srgbClr val="000000"/>
                  </a:solidFill>
                </a:rPr>
                <a:t>end1</a:t>
              </a:r>
            </a:p>
          </p:txBody>
        </p:sp>
        <p:sp>
          <p:nvSpPr>
            <p:cNvPr id="92" name="TextBox 91"/>
            <p:cNvSpPr txBox="1"/>
            <p:nvPr/>
          </p:nvSpPr>
          <p:spPr>
            <a:xfrm>
              <a:off x="1646237" y="1973262"/>
              <a:ext cx="1219200" cy="228600"/>
            </a:xfrm>
            <a:prstGeom prst="rect">
              <a:avLst/>
            </a:prstGeom>
            <a:solidFill>
              <a:srgbClr val="00B0F0"/>
            </a:solidFill>
            <a:ln>
              <a:solidFill>
                <a:srgbClr val="002060"/>
              </a:solidFill>
            </a:ln>
          </p:spPr>
          <p:txBody>
            <a:bodyPr wrap="none" lIns="0" tIns="0" rIns="0" bIns="0" rtlCol="0" anchor="ctr" anchorCtr="1">
              <a:normAutofit lnSpcReduction="10000"/>
            </a:bodyPr>
            <a:lstStyle/>
            <a:p>
              <a:pPr>
                <a:lnSpc>
                  <a:spcPct val="90000"/>
                </a:lnSpc>
                <a:spcAft>
                  <a:spcPts val="588"/>
                </a:spcAft>
              </a:pPr>
              <a:r>
                <a:rPr lang="en-US" sz="1765" dirty="0">
                  <a:solidFill>
                    <a:srgbClr val="000000"/>
                  </a:solidFill>
                </a:rPr>
                <a:t>start1</a:t>
              </a:r>
            </a:p>
          </p:txBody>
        </p:sp>
      </p:grpSp>
      <p:grpSp>
        <p:nvGrpSpPr>
          <p:cNvPr id="93" name="Group 92"/>
          <p:cNvGrpSpPr/>
          <p:nvPr/>
        </p:nvGrpSpPr>
        <p:grpSpPr>
          <a:xfrm>
            <a:off x="6545445" y="2703675"/>
            <a:ext cx="1195063" cy="821606"/>
            <a:chOff x="1646237" y="1973262"/>
            <a:chExt cx="1219200" cy="838200"/>
          </a:xfrm>
        </p:grpSpPr>
        <p:sp>
          <p:nvSpPr>
            <p:cNvPr id="94" name="Rectangle 93"/>
            <p:cNvSpPr/>
            <p:nvPr/>
          </p:nvSpPr>
          <p:spPr bwMode="auto">
            <a:xfrm>
              <a:off x="1646237" y="1973262"/>
              <a:ext cx="1219200" cy="838200"/>
            </a:xfrm>
            <a:prstGeom prst="rect">
              <a:avLst/>
            </a:prstGeom>
            <a:solidFill>
              <a:schemeClr val="accent4">
                <a:lumMod val="40000"/>
                <a:lumOff val="60000"/>
                <a:alpha val="50000"/>
              </a:schemeClr>
            </a:solidFill>
            <a:ln w="38100">
              <a:solidFill>
                <a:schemeClr val="accent4">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95" name="TextBox 94"/>
            <p:cNvSpPr txBox="1"/>
            <p:nvPr/>
          </p:nvSpPr>
          <p:spPr>
            <a:xfrm>
              <a:off x="1646237" y="2582862"/>
              <a:ext cx="1219200" cy="228600"/>
            </a:xfrm>
            <a:prstGeom prst="rect">
              <a:avLst/>
            </a:prstGeom>
            <a:solidFill>
              <a:schemeClr val="accent4">
                <a:lumMod val="40000"/>
                <a:lumOff val="60000"/>
              </a:schemeClr>
            </a:solidFill>
            <a:ln>
              <a:solidFill>
                <a:schemeClr val="accent4">
                  <a:lumMod val="75000"/>
                </a:schemeClr>
              </a:solidFill>
            </a:ln>
          </p:spPr>
          <p:txBody>
            <a:bodyPr wrap="none" lIns="0" tIns="0" rIns="0" bIns="0" rtlCol="0" anchor="ctr" anchorCtr="1">
              <a:normAutofit lnSpcReduction="10000"/>
            </a:bodyPr>
            <a:lstStyle/>
            <a:p>
              <a:pPr>
                <a:lnSpc>
                  <a:spcPct val="90000"/>
                </a:lnSpc>
                <a:spcAft>
                  <a:spcPts val="588"/>
                </a:spcAft>
              </a:pPr>
              <a:r>
                <a:rPr lang="en-US" sz="1765" dirty="0">
                  <a:solidFill>
                    <a:srgbClr val="000000"/>
                  </a:solidFill>
                </a:rPr>
                <a:t>end2</a:t>
              </a:r>
            </a:p>
          </p:txBody>
        </p:sp>
        <p:sp>
          <p:nvSpPr>
            <p:cNvPr id="96" name="TextBox 95"/>
            <p:cNvSpPr txBox="1"/>
            <p:nvPr/>
          </p:nvSpPr>
          <p:spPr>
            <a:xfrm>
              <a:off x="1646237" y="1973262"/>
              <a:ext cx="1219200" cy="228600"/>
            </a:xfrm>
            <a:prstGeom prst="rect">
              <a:avLst/>
            </a:prstGeom>
            <a:solidFill>
              <a:schemeClr val="accent4">
                <a:lumMod val="40000"/>
                <a:lumOff val="60000"/>
              </a:schemeClr>
            </a:solidFill>
            <a:ln>
              <a:solidFill>
                <a:schemeClr val="accent4">
                  <a:lumMod val="75000"/>
                </a:schemeClr>
              </a:solidFill>
            </a:ln>
          </p:spPr>
          <p:txBody>
            <a:bodyPr wrap="none" lIns="0" tIns="0" rIns="0" bIns="0" rtlCol="0" anchor="ctr" anchorCtr="1">
              <a:normAutofit lnSpcReduction="10000"/>
            </a:bodyPr>
            <a:lstStyle/>
            <a:p>
              <a:pPr>
                <a:lnSpc>
                  <a:spcPct val="90000"/>
                </a:lnSpc>
                <a:spcAft>
                  <a:spcPts val="588"/>
                </a:spcAft>
              </a:pPr>
              <a:r>
                <a:rPr lang="en-US" sz="1765" dirty="0">
                  <a:solidFill>
                    <a:srgbClr val="000000"/>
                  </a:solidFill>
                </a:rPr>
                <a:t>start2</a:t>
              </a:r>
            </a:p>
          </p:txBody>
        </p:sp>
      </p:grpSp>
      <p:grpSp>
        <p:nvGrpSpPr>
          <p:cNvPr id="106" name="Group 105"/>
          <p:cNvGrpSpPr/>
          <p:nvPr/>
        </p:nvGrpSpPr>
        <p:grpSpPr>
          <a:xfrm>
            <a:off x="5125012" y="3701236"/>
            <a:ext cx="1195063" cy="821606"/>
            <a:chOff x="1646237" y="1973262"/>
            <a:chExt cx="1219200" cy="838200"/>
          </a:xfrm>
        </p:grpSpPr>
        <p:sp>
          <p:nvSpPr>
            <p:cNvPr id="107" name="Rectangle 106"/>
            <p:cNvSpPr/>
            <p:nvPr/>
          </p:nvSpPr>
          <p:spPr bwMode="auto">
            <a:xfrm>
              <a:off x="1646237" y="1973262"/>
              <a:ext cx="1219200" cy="838200"/>
            </a:xfrm>
            <a:prstGeom prst="rect">
              <a:avLst/>
            </a:prstGeom>
            <a:solidFill>
              <a:srgbClr val="C1E5FF">
                <a:alpha val="50196"/>
              </a:srgbClr>
            </a:solidFill>
            <a:ln w="38100">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8" name="TextBox 107"/>
            <p:cNvSpPr txBox="1"/>
            <p:nvPr/>
          </p:nvSpPr>
          <p:spPr>
            <a:xfrm>
              <a:off x="1646237" y="2582862"/>
              <a:ext cx="1219200" cy="228600"/>
            </a:xfrm>
            <a:prstGeom prst="rect">
              <a:avLst/>
            </a:prstGeom>
            <a:solidFill>
              <a:srgbClr val="00B0F0"/>
            </a:solidFill>
            <a:ln>
              <a:solidFill>
                <a:srgbClr val="002060"/>
              </a:solidFill>
            </a:ln>
          </p:spPr>
          <p:txBody>
            <a:bodyPr wrap="none" lIns="0" tIns="0" rIns="0" bIns="0" rtlCol="0" anchor="ctr" anchorCtr="1">
              <a:normAutofit lnSpcReduction="10000"/>
            </a:bodyPr>
            <a:lstStyle/>
            <a:p>
              <a:pPr>
                <a:lnSpc>
                  <a:spcPct val="90000"/>
                </a:lnSpc>
                <a:spcAft>
                  <a:spcPts val="588"/>
                </a:spcAft>
              </a:pPr>
              <a:r>
                <a:rPr lang="en-US" sz="1765" dirty="0">
                  <a:solidFill>
                    <a:srgbClr val="000000"/>
                  </a:solidFill>
                </a:rPr>
                <a:t>end5</a:t>
              </a:r>
            </a:p>
          </p:txBody>
        </p:sp>
        <p:sp>
          <p:nvSpPr>
            <p:cNvPr id="109" name="TextBox 108"/>
            <p:cNvSpPr txBox="1"/>
            <p:nvPr/>
          </p:nvSpPr>
          <p:spPr>
            <a:xfrm>
              <a:off x="1646237" y="1973262"/>
              <a:ext cx="1219200" cy="228600"/>
            </a:xfrm>
            <a:prstGeom prst="rect">
              <a:avLst/>
            </a:prstGeom>
            <a:solidFill>
              <a:srgbClr val="00B0F0"/>
            </a:solidFill>
            <a:ln>
              <a:solidFill>
                <a:srgbClr val="002060"/>
              </a:solidFill>
            </a:ln>
          </p:spPr>
          <p:txBody>
            <a:bodyPr wrap="none" lIns="0" tIns="0" rIns="0" bIns="0" rtlCol="0" anchor="ctr" anchorCtr="1">
              <a:normAutofit lnSpcReduction="10000"/>
            </a:bodyPr>
            <a:lstStyle/>
            <a:p>
              <a:pPr>
                <a:lnSpc>
                  <a:spcPct val="90000"/>
                </a:lnSpc>
                <a:spcAft>
                  <a:spcPts val="588"/>
                </a:spcAft>
              </a:pPr>
              <a:r>
                <a:rPr lang="en-US" sz="1765" dirty="0">
                  <a:solidFill>
                    <a:srgbClr val="000000"/>
                  </a:solidFill>
                </a:rPr>
                <a:t>start5</a:t>
              </a:r>
            </a:p>
          </p:txBody>
        </p:sp>
      </p:grpSp>
      <p:grpSp>
        <p:nvGrpSpPr>
          <p:cNvPr id="9" name="Group 8"/>
          <p:cNvGrpSpPr/>
          <p:nvPr/>
        </p:nvGrpSpPr>
        <p:grpSpPr>
          <a:xfrm>
            <a:off x="5349223" y="4942502"/>
            <a:ext cx="4782573" cy="1349874"/>
            <a:chOff x="5456376" y="5041332"/>
            <a:chExt cx="4879166" cy="1377138"/>
          </a:xfrm>
        </p:grpSpPr>
        <p:sp>
          <p:nvSpPr>
            <p:cNvPr id="118" name="Right Brace 117"/>
            <p:cNvSpPr/>
            <p:nvPr/>
          </p:nvSpPr>
          <p:spPr>
            <a:xfrm rot="5400000">
              <a:off x="7701305" y="2796403"/>
              <a:ext cx="389308" cy="4879166"/>
            </a:xfrm>
            <a:prstGeom prst="rightBrace">
              <a:avLst>
                <a:gd name="adj1" fmla="val 50688"/>
                <a:gd name="adj2" fmla="val 50614"/>
              </a:avLst>
            </a:prstGeom>
            <a:ln w="381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p>
          </p:txBody>
        </p:sp>
        <p:cxnSp>
          <p:nvCxnSpPr>
            <p:cNvPr id="119" name="Straight Arrow Connector 118"/>
            <p:cNvCxnSpPr/>
            <p:nvPr/>
          </p:nvCxnSpPr>
          <p:spPr>
            <a:xfrm flipH="1">
              <a:off x="7865978" y="5438218"/>
              <a:ext cx="2" cy="980252"/>
            </a:xfrm>
            <a:prstGeom prst="straightConnector1">
              <a:avLst/>
            </a:prstGeom>
            <a:ln w="381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5869097" y="5750093"/>
              <a:ext cx="1834835" cy="617894"/>
            </a:xfrm>
            <a:prstGeom prst="rect">
              <a:avLst/>
            </a:prstGeom>
            <a:noFill/>
          </p:spPr>
          <p:txBody>
            <a:bodyPr wrap="none" lIns="0" tIns="0" rIns="0" bIns="0" rtlCol="0" anchor="ctr" anchorCtr="1">
              <a:noAutofit/>
            </a:bodyPr>
            <a:lstStyle/>
            <a:p>
              <a:pPr algn="ctr">
                <a:lnSpc>
                  <a:spcPct val="90000"/>
                </a:lnSpc>
                <a:spcAft>
                  <a:spcPts val="588"/>
                </a:spcAft>
              </a:pPr>
              <a:r>
                <a:rPr lang="en-US" sz="2353" dirty="0">
                  <a:solidFill>
                    <a:srgbClr val="000000"/>
                  </a:solidFill>
                </a:rPr>
                <a:t>response out</a:t>
              </a:r>
              <a:br>
                <a:rPr lang="en-US" sz="2353" dirty="0">
                  <a:solidFill>
                    <a:srgbClr val="000000"/>
                  </a:solidFill>
                </a:rPr>
              </a:br>
              <a:r>
                <a:rPr lang="en-US" sz="2353" dirty="0">
                  <a:solidFill>
                    <a:srgbClr val="000000"/>
                  </a:solidFill>
                </a:rPr>
                <a:t>~200ms</a:t>
              </a:r>
            </a:p>
          </p:txBody>
        </p:sp>
      </p:grpSp>
      <p:grpSp>
        <p:nvGrpSpPr>
          <p:cNvPr id="111" name="Group 110"/>
          <p:cNvGrpSpPr/>
          <p:nvPr/>
        </p:nvGrpSpPr>
        <p:grpSpPr>
          <a:xfrm>
            <a:off x="3705873" y="1412331"/>
            <a:ext cx="3810184" cy="523820"/>
            <a:chOff x="3779837" y="1439862"/>
            <a:chExt cx="3887137" cy="534400"/>
          </a:xfrm>
        </p:grpSpPr>
        <p:sp>
          <p:nvSpPr>
            <p:cNvPr id="114" name="TextBox 113"/>
            <p:cNvSpPr txBox="1"/>
            <p:nvPr/>
          </p:nvSpPr>
          <p:spPr>
            <a:xfrm>
              <a:off x="5389568" y="1479236"/>
              <a:ext cx="2277406" cy="495026"/>
            </a:xfrm>
            <a:prstGeom prst="rect">
              <a:avLst/>
            </a:prstGeom>
            <a:noFill/>
            <a:ln>
              <a:solidFill>
                <a:srgbClr val="000000"/>
              </a:solidFill>
            </a:ln>
          </p:spPr>
          <p:txBody>
            <a:bodyPr wrap="none" lIns="0" tIns="0" rIns="0" bIns="0" rtlCol="0" anchor="ctr" anchorCtr="1">
              <a:noAutofit/>
            </a:bodyPr>
            <a:lstStyle/>
            <a:p>
              <a:pPr algn="ctr">
                <a:lnSpc>
                  <a:spcPct val="90000"/>
                </a:lnSpc>
                <a:spcAft>
                  <a:spcPts val="588"/>
                </a:spcAft>
              </a:pPr>
              <a:r>
                <a:rPr lang="en-US" sz="2353" dirty="0" err="1">
                  <a:solidFill>
                    <a:srgbClr val="000000"/>
                  </a:solidFill>
                </a:rPr>
                <a:t>Parallel.For</a:t>
              </a:r>
              <a:endParaRPr lang="en-US" sz="2353" dirty="0">
                <a:solidFill>
                  <a:srgbClr val="000000"/>
                </a:solidFill>
              </a:endParaRPr>
            </a:p>
          </p:txBody>
        </p:sp>
        <p:cxnSp>
          <p:nvCxnSpPr>
            <p:cNvPr id="116" name="Straight Arrow Connector 115"/>
            <p:cNvCxnSpPr/>
            <p:nvPr/>
          </p:nvCxnSpPr>
          <p:spPr>
            <a:xfrm>
              <a:off x="4070308" y="1439862"/>
              <a:ext cx="1219200" cy="152400"/>
            </a:xfrm>
            <a:prstGeom prst="straightConnector1">
              <a:avLst/>
            </a:prstGeom>
            <a:ln w="5715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rot="378021">
              <a:off x="3779837" y="1560521"/>
              <a:ext cx="1397828" cy="338062"/>
            </a:xfrm>
            <a:prstGeom prst="rect">
              <a:avLst/>
            </a:prstGeom>
            <a:noFill/>
          </p:spPr>
          <p:txBody>
            <a:bodyPr wrap="none" lIns="0" tIns="0" rIns="0" bIns="0" rtlCol="0" anchor="ctr" anchorCtr="1">
              <a:noAutofit/>
            </a:bodyPr>
            <a:lstStyle/>
            <a:p>
              <a:pPr algn="ctr">
                <a:lnSpc>
                  <a:spcPct val="90000"/>
                </a:lnSpc>
                <a:spcAft>
                  <a:spcPts val="588"/>
                </a:spcAft>
              </a:pPr>
              <a:r>
                <a:rPr lang="en-US" sz="2353" dirty="0">
                  <a:solidFill>
                    <a:srgbClr val="000000"/>
                  </a:solidFill>
                </a:rPr>
                <a:t>request in</a:t>
              </a:r>
            </a:p>
          </p:txBody>
        </p:sp>
      </p:grpSp>
      <p:grpSp>
        <p:nvGrpSpPr>
          <p:cNvPr id="7" name="Group 6"/>
          <p:cNvGrpSpPr/>
          <p:nvPr/>
        </p:nvGrpSpPr>
        <p:grpSpPr>
          <a:xfrm>
            <a:off x="7957736" y="2646638"/>
            <a:ext cx="1195063" cy="2126810"/>
            <a:chOff x="8117573" y="2699097"/>
            <a:chExt cx="1219200" cy="2169765"/>
          </a:xfrm>
        </p:grpSpPr>
        <p:cxnSp>
          <p:nvCxnSpPr>
            <p:cNvPr id="113" name="Straight Arrow Connector 112"/>
            <p:cNvCxnSpPr/>
            <p:nvPr/>
          </p:nvCxnSpPr>
          <p:spPr>
            <a:xfrm>
              <a:off x="8710557" y="2843466"/>
              <a:ext cx="16616" cy="2025396"/>
            </a:xfrm>
            <a:prstGeom prst="straightConnector1">
              <a:avLst/>
            </a:prstGeom>
            <a:ln w="5715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7" name="Group 96"/>
            <p:cNvGrpSpPr/>
            <p:nvPr/>
          </p:nvGrpSpPr>
          <p:grpSpPr>
            <a:xfrm>
              <a:off x="8117573" y="3021906"/>
              <a:ext cx="1219200" cy="838200"/>
              <a:chOff x="1646237" y="1973262"/>
              <a:chExt cx="1219200" cy="838200"/>
            </a:xfrm>
          </p:grpSpPr>
          <p:sp>
            <p:nvSpPr>
              <p:cNvPr id="98" name="Rectangle 97"/>
              <p:cNvSpPr/>
              <p:nvPr/>
            </p:nvSpPr>
            <p:spPr bwMode="auto">
              <a:xfrm>
                <a:off x="1646237" y="1973262"/>
                <a:ext cx="1219200" cy="838200"/>
              </a:xfrm>
              <a:prstGeom prst="rect">
                <a:avLst/>
              </a:prstGeom>
              <a:solidFill>
                <a:srgbClr val="C1E5FF">
                  <a:alpha val="50196"/>
                </a:srgbClr>
              </a:solidFill>
              <a:ln w="38100">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99" name="TextBox 98"/>
              <p:cNvSpPr txBox="1"/>
              <p:nvPr/>
            </p:nvSpPr>
            <p:spPr>
              <a:xfrm>
                <a:off x="1646237" y="2582862"/>
                <a:ext cx="1219200" cy="228600"/>
              </a:xfrm>
              <a:prstGeom prst="rect">
                <a:avLst/>
              </a:prstGeom>
              <a:solidFill>
                <a:srgbClr val="00B0F0"/>
              </a:solidFill>
            </p:spPr>
            <p:txBody>
              <a:bodyPr wrap="none" lIns="0" tIns="0" rIns="0" bIns="0" rtlCol="0" anchor="ctr" anchorCtr="1">
                <a:normAutofit lnSpcReduction="10000"/>
              </a:bodyPr>
              <a:lstStyle/>
              <a:p>
                <a:pPr>
                  <a:lnSpc>
                    <a:spcPct val="90000"/>
                  </a:lnSpc>
                  <a:spcAft>
                    <a:spcPts val="588"/>
                  </a:spcAft>
                </a:pPr>
                <a:r>
                  <a:rPr lang="en-US" sz="1765" dirty="0">
                    <a:solidFill>
                      <a:srgbClr val="000000"/>
                    </a:solidFill>
                  </a:rPr>
                  <a:t>end3</a:t>
                </a:r>
              </a:p>
            </p:txBody>
          </p:sp>
          <p:sp>
            <p:nvSpPr>
              <p:cNvPr id="100" name="TextBox 99"/>
              <p:cNvSpPr txBox="1"/>
              <p:nvPr/>
            </p:nvSpPr>
            <p:spPr>
              <a:xfrm>
                <a:off x="1646237" y="1973262"/>
                <a:ext cx="1219200" cy="228600"/>
              </a:xfrm>
              <a:prstGeom prst="rect">
                <a:avLst/>
              </a:prstGeom>
              <a:solidFill>
                <a:srgbClr val="00B0F0"/>
              </a:solidFill>
            </p:spPr>
            <p:txBody>
              <a:bodyPr wrap="none" lIns="0" tIns="0" rIns="0" bIns="0" rtlCol="0" anchor="ctr" anchorCtr="1">
                <a:normAutofit lnSpcReduction="10000"/>
              </a:bodyPr>
              <a:lstStyle/>
              <a:p>
                <a:pPr>
                  <a:lnSpc>
                    <a:spcPct val="90000"/>
                  </a:lnSpc>
                  <a:spcAft>
                    <a:spcPts val="588"/>
                  </a:spcAft>
                </a:pPr>
                <a:r>
                  <a:rPr lang="en-US" sz="1765" dirty="0">
                    <a:solidFill>
                      <a:srgbClr val="000000"/>
                    </a:solidFill>
                  </a:rPr>
                  <a:t>start3</a:t>
                </a:r>
              </a:p>
            </p:txBody>
          </p:sp>
        </p:grpSp>
        <p:sp>
          <p:nvSpPr>
            <p:cNvPr id="3" name="5-Point Star 2"/>
            <p:cNvSpPr/>
            <p:nvPr/>
          </p:nvSpPr>
          <p:spPr bwMode="auto">
            <a:xfrm>
              <a:off x="8552397" y="2699097"/>
              <a:ext cx="304800" cy="264619"/>
            </a:xfrm>
            <a:prstGeom prst="star5">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FFFFFF"/>
                    </a:gs>
                    <a:gs pos="100000">
                      <a:srgbClr val="FFFFFF"/>
                    </a:gs>
                  </a:gsLst>
                  <a:lin ang="5400000" scaled="0"/>
                </a:gradFill>
              </a:endParaRPr>
            </a:p>
          </p:txBody>
        </p:sp>
      </p:grpSp>
      <p:grpSp>
        <p:nvGrpSpPr>
          <p:cNvPr id="8" name="Group 7"/>
          <p:cNvGrpSpPr/>
          <p:nvPr/>
        </p:nvGrpSpPr>
        <p:grpSpPr>
          <a:xfrm>
            <a:off x="9353739" y="2875556"/>
            <a:ext cx="1195063" cy="1850847"/>
            <a:chOff x="9558387" y="3059637"/>
            <a:chExt cx="1219200" cy="1888228"/>
          </a:xfrm>
        </p:grpSpPr>
        <p:cxnSp>
          <p:nvCxnSpPr>
            <p:cNvPr id="115" name="Straight Arrow Connector 114"/>
            <p:cNvCxnSpPr/>
            <p:nvPr/>
          </p:nvCxnSpPr>
          <p:spPr>
            <a:xfrm>
              <a:off x="10150072" y="3250506"/>
              <a:ext cx="17915" cy="1697359"/>
            </a:xfrm>
            <a:prstGeom prst="straightConnector1">
              <a:avLst/>
            </a:prstGeom>
            <a:ln w="57150">
              <a:solidFill>
                <a:schemeClr val="accent5">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2" name="Group 101"/>
            <p:cNvGrpSpPr/>
            <p:nvPr/>
          </p:nvGrpSpPr>
          <p:grpSpPr>
            <a:xfrm>
              <a:off x="9558387" y="3376866"/>
              <a:ext cx="1219200" cy="838200"/>
              <a:chOff x="1646237" y="1973262"/>
              <a:chExt cx="1219200" cy="838200"/>
            </a:xfrm>
          </p:grpSpPr>
          <p:sp>
            <p:nvSpPr>
              <p:cNvPr id="103" name="Rectangle 102"/>
              <p:cNvSpPr/>
              <p:nvPr/>
            </p:nvSpPr>
            <p:spPr bwMode="auto">
              <a:xfrm>
                <a:off x="1646237" y="1973262"/>
                <a:ext cx="1219200" cy="838200"/>
              </a:xfrm>
              <a:prstGeom prst="rect">
                <a:avLst/>
              </a:prstGeom>
              <a:solidFill>
                <a:schemeClr val="accent4">
                  <a:lumMod val="40000"/>
                  <a:lumOff val="60000"/>
                  <a:alpha val="50000"/>
                </a:schemeClr>
              </a:solidFill>
              <a:ln w="38100">
                <a:solidFill>
                  <a:schemeClr val="accent4">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4" name="TextBox 103"/>
              <p:cNvSpPr txBox="1"/>
              <p:nvPr/>
            </p:nvSpPr>
            <p:spPr>
              <a:xfrm>
                <a:off x="1646237" y="2582862"/>
                <a:ext cx="1219200" cy="228600"/>
              </a:xfrm>
              <a:prstGeom prst="rect">
                <a:avLst/>
              </a:prstGeom>
              <a:solidFill>
                <a:schemeClr val="accent4">
                  <a:lumMod val="40000"/>
                  <a:lumOff val="60000"/>
                </a:schemeClr>
              </a:solidFill>
            </p:spPr>
            <p:txBody>
              <a:bodyPr wrap="none" lIns="0" tIns="0" rIns="0" bIns="0" rtlCol="0" anchor="ctr" anchorCtr="1">
                <a:normAutofit lnSpcReduction="10000"/>
              </a:bodyPr>
              <a:lstStyle/>
              <a:p>
                <a:pPr>
                  <a:lnSpc>
                    <a:spcPct val="90000"/>
                  </a:lnSpc>
                  <a:spcAft>
                    <a:spcPts val="588"/>
                  </a:spcAft>
                </a:pPr>
                <a:r>
                  <a:rPr lang="en-US" sz="1765" dirty="0">
                    <a:solidFill>
                      <a:srgbClr val="000000"/>
                    </a:solidFill>
                  </a:rPr>
                  <a:t>end4</a:t>
                </a:r>
              </a:p>
            </p:txBody>
          </p:sp>
          <p:sp>
            <p:nvSpPr>
              <p:cNvPr id="105" name="TextBox 104"/>
              <p:cNvSpPr txBox="1"/>
              <p:nvPr/>
            </p:nvSpPr>
            <p:spPr>
              <a:xfrm>
                <a:off x="1646237" y="1973262"/>
                <a:ext cx="1219200" cy="228600"/>
              </a:xfrm>
              <a:prstGeom prst="rect">
                <a:avLst/>
              </a:prstGeom>
              <a:solidFill>
                <a:schemeClr val="accent4">
                  <a:lumMod val="40000"/>
                  <a:lumOff val="60000"/>
                </a:schemeClr>
              </a:solidFill>
            </p:spPr>
            <p:txBody>
              <a:bodyPr wrap="none" lIns="0" tIns="0" rIns="0" bIns="0" rtlCol="0" anchor="ctr" anchorCtr="1">
                <a:normAutofit lnSpcReduction="10000"/>
              </a:bodyPr>
              <a:lstStyle/>
              <a:p>
                <a:pPr>
                  <a:lnSpc>
                    <a:spcPct val="90000"/>
                  </a:lnSpc>
                  <a:spcAft>
                    <a:spcPts val="588"/>
                  </a:spcAft>
                </a:pPr>
                <a:r>
                  <a:rPr lang="en-US" sz="1765" dirty="0">
                    <a:solidFill>
                      <a:srgbClr val="000000"/>
                    </a:solidFill>
                  </a:rPr>
                  <a:t>start4</a:t>
                </a:r>
              </a:p>
            </p:txBody>
          </p:sp>
        </p:grpSp>
        <p:sp>
          <p:nvSpPr>
            <p:cNvPr id="121" name="5-Point Star 120"/>
            <p:cNvSpPr/>
            <p:nvPr/>
          </p:nvSpPr>
          <p:spPr bwMode="auto">
            <a:xfrm>
              <a:off x="9987451" y="3059637"/>
              <a:ext cx="304800" cy="264619"/>
            </a:xfrm>
            <a:prstGeom prst="star5">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33803891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xit" presetSubtype="2" fill="hold" nodeType="withEffect">
                                  <p:stCondLst>
                                    <p:cond delay="0"/>
                                  </p:stCondLst>
                                  <p:childTnLst>
                                    <p:anim calcmode="lin" valueType="num">
                                      <p:cBhvr additive="base">
                                        <p:cTn id="6" dur="500"/>
                                        <p:tgtEl>
                                          <p:spTgt spid="69"/>
                                        </p:tgtEl>
                                        <p:attrNameLst>
                                          <p:attrName>ppt_x</p:attrName>
                                        </p:attrNameLst>
                                      </p:cBhvr>
                                      <p:tavLst>
                                        <p:tav tm="0">
                                          <p:val>
                                            <p:strVal val="#ppt_x"/>
                                          </p:val>
                                        </p:tav>
                                        <p:tav tm="100000">
                                          <p:val>
                                            <p:strVal val="#ppt_x+#ppt_w*1.125000"/>
                                          </p:val>
                                        </p:tav>
                                      </p:tavLst>
                                    </p:anim>
                                    <p:animEffect transition="out" filter="wipe(right)">
                                      <p:cBhvr>
                                        <p:cTn id="7" dur="500"/>
                                        <p:tgtEl>
                                          <p:spTgt spid="69"/>
                                        </p:tgtEl>
                                      </p:cBhvr>
                                    </p:animEffect>
                                    <p:set>
                                      <p:cBhvr>
                                        <p:cTn id="8" dur="1" fill="hold">
                                          <p:stCondLst>
                                            <p:cond delay="499"/>
                                          </p:stCondLst>
                                        </p:cTn>
                                        <p:tgtEl>
                                          <p:spTgt spid="69"/>
                                        </p:tgtEl>
                                        <p:attrNameLst>
                                          <p:attrName>style.visibility</p:attrName>
                                        </p:attrNameLst>
                                      </p:cBhvr>
                                      <p:to>
                                        <p:strVal val="hidden"/>
                                      </p:to>
                                    </p:set>
                                  </p:childTnLst>
                                </p:cTn>
                              </p:par>
                              <p:par>
                                <p:cTn id="9" presetID="12" presetClass="exit" presetSubtype="2" fill="hold" nodeType="withEffect">
                                  <p:stCondLst>
                                    <p:cond delay="0"/>
                                  </p:stCondLst>
                                  <p:childTnLst>
                                    <p:anim calcmode="lin" valueType="num">
                                      <p:cBhvr additive="base">
                                        <p:cTn id="10" dur="500"/>
                                        <p:tgtEl>
                                          <p:spTgt spid="73"/>
                                        </p:tgtEl>
                                        <p:attrNameLst>
                                          <p:attrName>ppt_x</p:attrName>
                                        </p:attrNameLst>
                                      </p:cBhvr>
                                      <p:tavLst>
                                        <p:tav tm="0">
                                          <p:val>
                                            <p:strVal val="#ppt_x"/>
                                          </p:val>
                                        </p:tav>
                                        <p:tav tm="100000">
                                          <p:val>
                                            <p:strVal val="#ppt_x+#ppt_w*1.125000"/>
                                          </p:val>
                                        </p:tav>
                                      </p:tavLst>
                                    </p:anim>
                                    <p:animEffect transition="out" filter="wipe(right)">
                                      <p:cBhvr>
                                        <p:cTn id="11" dur="500"/>
                                        <p:tgtEl>
                                          <p:spTgt spid="73"/>
                                        </p:tgtEl>
                                      </p:cBhvr>
                                    </p:animEffect>
                                    <p:set>
                                      <p:cBhvr>
                                        <p:cTn id="12" dur="1" fill="hold">
                                          <p:stCondLst>
                                            <p:cond delay="499"/>
                                          </p:stCondLst>
                                        </p:cTn>
                                        <p:tgtEl>
                                          <p:spTgt spid="73"/>
                                        </p:tgtEl>
                                        <p:attrNameLst>
                                          <p:attrName>style.visibility</p:attrName>
                                        </p:attrNameLst>
                                      </p:cBhvr>
                                      <p:to>
                                        <p:strVal val="hidden"/>
                                      </p:to>
                                    </p:set>
                                  </p:childTnLst>
                                </p:cTn>
                              </p:par>
                              <p:par>
                                <p:cTn id="13" presetID="22" presetClass="entr" presetSubtype="1" fill="hold" nodeType="withEffect">
                                  <p:stCondLst>
                                    <p:cond delay="0"/>
                                  </p:stCondLst>
                                  <p:childTnLst>
                                    <p:set>
                                      <p:cBhvr>
                                        <p:cTn id="14" dur="1" fill="hold">
                                          <p:stCondLst>
                                            <p:cond delay="0"/>
                                          </p:stCondLst>
                                        </p:cTn>
                                        <p:tgtEl>
                                          <p:spTgt spid="89"/>
                                        </p:tgtEl>
                                        <p:attrNameLst>
                                          <p:attrName>style.visibility</p:attrName>
                                        </p:attrNameLst>
                                      </p:cBhvr>
                                      <p:to>
                                        <p:strVal val="visible"/>
                                      </p:to>
                                    </p:set>
                                    <p:animEffect transition="in" filter="wipe(up)">
                                      <p:cBhvr>
                                        <p:cTn id="15" dur="500"/>
                                        <p:tgtEl>
                                          <p:spTgt spid="89"/>
                                        </p:tgtEl>
                                      </p:cBhvr>
                                    </p:animEffect>
                                  </p:childTnLst>
                                </p:cTn>
                              </p:par>
                              <p:par>
                                <p:cTn id="16" presetID="22" presetClass="entr" presetSubtype="1" fill="hold" nodeType="withEffect">
                                  <p:stCondLst>
                                    <p:cond delay="0"/>
                                  </p:stCondLst>
                                  <p:childTnLst>
                                    <p:set>
                                      <p:cBhvr>
                                        <p:cTn id="17" dur="1" fill="hold">
                                          <p:stCondLst>
                                            <p:cond delay="0"/>
                                          </p:stCondLst>
                                        </p:cTn>
                                        <p:tgtEl>
                                          <p:spTgt spid="93"/>
                                        </p:tgtEl>
                                        <p:attrNameLst>
                                          <p:attrName>style.visibility</p:attrName>
                                        </p:attrNameLst>
                                      </p:cBhvr>
                                      <p:to>
                                        <p:strVal val="visible"/>
                                      </p:to>
                                    </p:set>
                                    <p:animEffect transition="in" filter="wipe(up)">
                                      <p:cBhvr>
                                        <p:cTn id="18" dur="500"/>
                                        <p:tgtEl>
                                          <p:spTgt spid="9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up)">
                                      <p:cBhvr>
                                        <p:cTn id="23" dur="500"/>
                                        <p:tgtEl>
                                          <p:spTgt spid="7"/>
                                        </p:tgtEl>
                                      </p:cBhvr>
                                    </p:animEffect>
                                  </p:childTnLst>
                                </p:cTn>
                              </p:par>
                              <p:par>
                                <p:cTn id="24" presetID="12" presetClass="exit" presetSubtype="2" fill="hold" nodeType="withEffect">
                                  <p:stCondLst>
                                    <p:cond delay="0"/>
                                  </p:stCondLst>
                                  <p:childTnLst>
                                    <p:anim calcmode="lin" valueType="num">
                                      <p:cBhvr additive="base">
                                        <p:cTn id="25" dur="500"/>
                                        <p:tgtEl>
                                          <p:spTgt spid="77"/>
                                        </p:tgtEl>
                                        <p:attrNameLst>
                                          <p:attrName>ppt_x</p:attrName>
                                        </p:attrNameLst>
                                      </p:cBhvr>
                                      <p:tavLst>
                                        <p:tav tm="0">
                                          <p:val>
                                            <p:strVal val="#ppt_x"/>
                                          </p:val>
                                        </p:tav>
                                        <p:tav tm="100000">
                                          <p:val>
                                            <p:strVal val="#ppt_x+#ppt_w*1.125000"/>
                                          </p:val>
                                        </p:tav>
                                      </p:tavLst>
                                    </p:anim>
                                    <p:animEffect transition="out" filter="wipe(right)">
                                      <p:cBhvr>
                                        <p:cTn id="26" dur="500"/>
                                        <p:tgtEl>
                                          <p:spTgt spid="77"/>
                                        </p:tgtEl>
                                      </p:cBhvr>
                                    </p:animEffect>
                                    <p:set>
                                      <p:cBhvr>
                                        <p:cTn id="27" dur="1" fill="hold">
                                          <p:stCondLst>
                                            <p:cond delay="499"/>
                                          </p:stCondLst>
                                        </p:cTn>
                                        <p:tgtEl>
                                          <p:spTgt spid="7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up)">
                                      <p:cBhvr>
                                        <p:cTn id="32" dur="500"/>
                                        <p:tgtEl>
                                          <p:spTgt spid="8"/>
                                        </p:tgtEl>
                                      </p:cBhvr>
                                    </p:animEffect>
                                  </p:childTnLst>
                                </p:cTn>
                              </p:par>
                              <p:par>
                                <p:cTn id="33" presetID="12" presetClass="exit" presetSubtype="2" fill="hold" nodeType="withEffect">
                                  <p:stCondLst>
                                    <p:cond delay="0"/>
                                  </p:stCondLst>
                                  <p:childTnLst>
                                    <p:anim calcmode="lin" valueType="num">
                                      <p:cBhvr additive="base">
                                        <p:cTn id="34" dur="500"/>
                                        <p:tgtEl>
                                          <p:spTgt spid="81"/>
                                        </p:tgtEl>
                                        <p:attrNameLst>
                                          <p:attrName>ppt_x</p:attrName>
                                        </p:attrNameLst>
                                      </p:cBhvr>
                                      <p:tavLst>
                                        <p:tav tm="0">
                                          <p:val>
                                            <p:strVal val="#ppt_x"/>
                                          </p:val>
                                        </p:tav>
                                        <p:tav tm="100000">
                                          <p:val>
                                            <p:strVal val="#ppt_x+#ppt_w*1.125000"/>
                                          </p:val>
                                        </p:tav>
                                      </p:tavLst>
                                    </p:anim>
                                    <p:animEffect transition="out" filter="wipe(right)">
                                      <p:cBhvr>
                                        <p:cTn id="35" dur="500"/>
                                        <p:tgtEl>
                                          <p:spTgt spid="81"/>
                                        </p:tgtEl>
                                      </p:cBhvr>
                                    </p:animEffect>
                                    <p:set>
                                      <p:cBhvr>
                                        <p:cTn id="36" dur="1" fill="hold">
                                          <p:stCondLst>
                                            <p:cond delay="499"/>
                                          </p:stCondLst>
                                        </p:cTn>
                                        <p:tgtEl>
                                          <p:spTgt spid="8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106"/>
                                        </p:tgtEl>
                                        <p:attrNameLst>
                                          <p:attrName>style.visibility</p:attrName>
                                        </p:attrNameLst>
                                      </p:cBhvr>
                                      <p:to>
                                        <p:strVal val="visible"/>
                                      </p:to>
                                    </p:set>
                                    <p:animEffect transition="in" filter="wipe(up)">
                                      <p:cBhvr>
                                        <p:cTn id="41" dur="500"/>
                                        <p:tgtEl>
                                          <p:spTgt spid="106"/>
                                        </p:tgtEl>
                                      </p:cBhvr>
                                    </p:animEffect>
                                  </p:childTnLst>
                                </p:cTn>
                              </p:par>
                              <p:par>
                                <p:cTn id="42" presetID="12" presetClass="exit" presetSubtype="2" fill="hold" nodeType="withEffect">
                                  <p:stCondLst>
                                    <p:cond delay="0"/>
                                  </p:stCondLst>
                                  <p:childTnLst>
                                    <p:anim calcmode="lin" valueType="num">
                                      <p:cBhvr additive="base">
                                        <p:cTn id="43" dur="500"/>
                                        <p:tgtEl>
                                          <p:spTgt spid="85"/>
                                        </p:tgtEl>
                                        <p:attrNameLst>
                                          <p:attrName>ppt_x</p:attrName>
                                        </p:attrNameLst>
                                      </p:cBhvr>
                                      <p:tavLst>
                                        <p:tav tm="0">
                                          <p:val>
                                            <p:strVal val="#ppt_x"/>
                                          </p:val>
                                        </p:tav>
                                        <p:tav tm="100000">
                                          <p:val>
                                            <p:strVal val="#ppt_x+#ppt_w*1.125000"/>
                                          </p:val>
                                        </p:tav>
                                      </p:tavLst>
                                    </p:anim>
                                    <p:animEffect transition="out" filter="wipe(right)">
                                      <p:cBhvr>
                                        <p:cTn id="44" dur="500"/>
                                        <p:tgtEl>
                                          <p:spTgt spid="85"/>
                                        </p:tgtEl>
                                      </p:cBhvr>
                                    </p:animEffect>
                                    <p:set>
                                      <p:cBhvr>
                                        <p:cTn id="45" dur="1" fill="hold">
                                          <p:stCondLst>
                                            <p:cond delay="499"/>
                                          </p:stCondLst>
                                        </p:cTn>
                                        <p:tgtEl>
                                          <p:spTgt spid="85"/>
                                        </p:tgtEl>
                                        <p:attrNameLst>
                                          <p:attrName>style.visibility</p:attrName>
                                        </p:attrNameLst>
                                      </p:cBhvr>
                                      <p:to>
                                        <p:strVal val="hidden"/>
                                      </p:to>
                                    </p:set>
                                  </p:childTnLst>
                                </p:cTn>
                              </p:par>
                            </p:childTnLst>
                          </p:cTn>
                        </p:par>
                        <p:par>
                          <p:cTn id="46" fill="hold">
                            <p:stCondLst>
                              <p:cond delay="500"/>
                            </p:stCondLst>
                            <p:childTnLst>
                              <p:par>
                                <p:cTn id="47" presetID="22" presetClass="entr" presetSubtype="1" fill="hold" nodeType="after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wipe(up)">
                                      <p:cBhvr>
                                        <p:cTn id="4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70" name="Rectangle 69"/>
          <p:cNvSpPr/>
          <p:nvPr/>
        </p:nvSpPr>
        <p:spPr bwMode="auto">
          <a:xfrm>
            <a:off x="763889" y="3907230"/>
            <a:ext cx="6619774" cy="2612223"/>
          </a:xfrm>
          <a:prstGeom prst="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1" name="Rectangle 70"/>
          <p:cNvSpPr/>
          <p:nvPr/>
        </p:nvSpPr>
        <p:spPr bwMode="auto">
          <a:xfrm>
            <a:off x="764826" y="1270700"/>
            <a:ext cx="6618839" cy="2525872"/>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normAutofit fontScale="90000"/>
          </a:bodyPr>
          <a:lstStyle/>
          <a:p>
            <a:r>
              <a:rPr lang="en-US" dirty="0"/>
              <a:t>Asynchronous </a:t>
            </a:r>
            <a:r>
              <a:rPr lang="en-US" dirty="0" smtClean="0"/>
              <a:t>web </a:t>
            </a:r>
            <a:r>
              <a:rPr lang="en-US" dirty="0"/>
              <a:t>request handling</a:t>
            </a:r>
            <a:br>
              <a:rPr lang="en-US" dirty="0"/>
            </a:br>
            <a:endParaRPr lang="en-US" dirty="0"/>
          </a:p>
        </p:txBody>
      </p:sp>
      <p:sp>
        <p:nvSpPr>
          <p:cNvPr id="73" name="TextBox 72"/>
          <p:cNvSpPr txBox="1"/>
          <p:nvPr/>
        </p:nvSpPr>
        <p:spPr>
          <a:xfrm>
            <a:off x="764824" y="3335409"/>
            <a:ext cx="6618838" cy="506901"/>
          </a:xfrm>
          <a:prstGeom prst="rect">
            <a:avLst/>
          </a:prstGeom>
          <a:solidFill>
            <a:schemeClr val="tx1"/>
          </a:solidFill>
        </p:spPr>
        <p:txBody>
          <a:bodyPr wrap="square" lIns="89642" tIns="89642" rIns="89642" bIns="89642" rtlCol="0">
            <a:spAutoFit/>
          </a:bodyPr>
          <a:lstStyle/>
          <a:p>
            <a:pPr>
              <a:lnSpc>
                <a:spcPct val="90000"/>
              </a:lnSpc>
              <a:spcAft>
                <a:spcPts val="588"/>
              </a:spcAft>
            </a:pPr>
            <a:r>
              <a:rPr lang="en-US" sz="2353" dirty="0">
                <a:solidFill>
                  <a:sysClr val="windowText" lastClr="000000"/>
                </a:solidFill>
              </a:rPr>
              <a:t>Request Queue</a:t>
            </a:r>
          </a:p>
        </p:txBody>
      </p:sp>
      <p:sp>
        <p:nvSpPr>
          <p:cNvPr id="74" name="TextBox 73"/>
          <p:cNvSpPr txBox="1"/>
          <p:nvPr/>
        </p:nvSpPr>
        <p:spPr>
          <a:xfrm>
            <a:off x="764824" y="6012553"/>
            <a:ext cx="6618838" cy="506901"/>
          </a:xfrm>
          <a:prstGeom prst="rect">
            <a:avLst/>
          </a:prstGeom>
          <a:solidFill>
            <a:schemeClr val="tx1"/>
          </a:solidFill>
        </p:spPr>
        <p:txBody>
          <a:bodyPr wrap="square" lIns="89642" tIns="89642" rIns="89642" bIns="89642" rtlCol="0">
            <a:spAutoFit/>
          </a:bodyPr>
          <a:lstStyle/>
          <a:p>
            <a:pPr>
              <a:lnSpc>
                <a:spcPct val="90000"/>
              </a:lnSpc>
              <a:spcAft>
                <a:spcPts val="588"/>
              </a:spcAft>
            </a:pPr>
            <a:r>
              <a:rPr lang="en-US" sz="2353" dirty="0">
                <a:solidFill>
                  <a:sysClr val="windowText" lastClr="000000"/>
                </a:solidFill>
              </a:rPr>
              <a:t>Thread Pool</a:t>
            </a:r>
          </a:p>
        </p:txBody>
      </p:sp>
      <p:pic>
        <p:nvPicPr>
          <p:cNvPr id="115" name="Picture 5" descr="C:\Users\stevesa\AppData\Local\Microsoft\Windows\Temporary Internet Files\Temporary Internet Files\Content.IE5\5NN1XFM1\MC9004326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123486" y="2289974"/>
            <a:ext cx="577267" cy="564536"/>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5" descr="C:\Users\stevesa\AppData\Local\Microsoft\Windows\Temporary Internet Files\Temporary Internet Files\Content.IE5\5NN1XFM1\MC9004326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141770" y="2289974"/>
            <a:ext cx="577267" cy="564536"/>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5" descr="C:\Users\stevesa\AppData\Local\Microsoft\Windows\Temporary Internet Files\Temporary Internet Files\Content.IE5\5NN1XFM1\MC9004326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160054" y="2289974"/>
            <a:ext cx="577267" cy="564536"/>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5" descr="C:\Users\stevesa\AppData\Local\Microsoft\Windows\Temporary Internet Files\Temporary Internet Files\Content.IE5\5NN1XFM1\MC9004326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178338" y="2289974"/>
            <a:ext cx="577267" cy="564536"/>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5" descr="C:\Users\stevesa\AppData\Local\Microsoft\Windows\Temporary Internet Files\Temporary Internet Files\Content.IE5\5NN1XFM1\MC9004326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196621" y="2289974"/>
            <a:ext cx="577267" cy="564536"/>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16" descr="http://www.roadtrafficsigns.com/img/lg/K/Slow-Property-Sign-K-1311.gif"/>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99750"/>
                    </a14:imgEffect>
                  </a14:imgLayer>
                </a14:imgProps>
              </a:ext>
              <a:ext uri="{28A0092B-C50C-407E-A947-70E740481C1C}">
                <a14:useLocalDpi xmlns:a14="http://schemas.microsoft.com/office/drawing/2010/main" val="0"/>
              </a:ext>
            </a:extLst>
          </a:blip>
          <a:srcRect/>
          <a:stretch>
            <a:fillRect/>
          </a:stretch>
        </p:blipFill>
        <p:spPr bwMode="auto">
          <a:xfrm>
            <a:off x="2407989" y="2450938"/>
            <a:ext cx="574248" cy="561584"/>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16" descr="http://www.roadtrafficsigns.com/img/lg/K/Slow-Property-Sign-K-1311.gif"/>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99750"/>
                    </a14:imgEffect>
                  </a14:imgLayer>
                </a14:imgProps>
              </a:ext>
              <a:ext uri="{28A0092B-C50C-407E-A947-70E740481C1C}">
                <a14:useLocalDpi xmlns:a14="http://schemas.microsoft.com/office/drawing/2010/main" val="0"/>
              </a:ext>
            </a:extLst>
          </a:blip>
          <a:srcRect/>
          <a:stretch>
            <a:fillRect/>
          </a:stretch>
        </p:blipFill>
        <p:spPr bwMode="auto">
          <a:xfrm>
            <a:off x="3436881" y="2450937"/>
            <a:ext cx="574248" cy="561584"/>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16" descr="http://www.roadtrafficsigns.com/img/lg/K/Slow-Property-Sign-K-1311.gif"/>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99750"/>
                    </a14:imgEffect>
                  </a14:imgLayer>
                </a14:imgProps>
              </a:ext>
              <a:ext uri="{28A0092B-C50C-407E-A947-70E740481C1C}">
                <a14:useLocalDpi xmlns:a14="http://schemas.microsoft.com/office/drawing/2010/main" val="0"/>
              </a:ext>
            </a:extLst>
          </a:blip>
          <a:srcRect/>
          <a:stretch>
            <a:fillRect/>
          </a:stretch>
        </p:blipFill>
        <p:spPr bwMode="auto">
          <a:xfrm>
            <a:off x="5461925" y="2450938"/>
            <a:ext cx="574248" cy="561584"/>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13" descr="C:\Users\stevesa\AppData\Local\Microsoft\Windows\Temporary Internet Files\Temporary Internet Files\Content.IE5\T18R1LUY\MC900433942[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25372" y="5051712"/>
            <a:ext cx="701534" cy="686064"/>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3" descr="C:\Users\stevesa\AppData\Local\Microsoft\Windows\Temporary Internet Files\Temporary Internet Files\Content.IE5\T18R1LUY\MC900433942[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16347" y="5051712"/>
            <a:ext cx="701534" cy="686064"/>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5" descr="C:\Users\stevesa\AppData\Local\Microsoft\Windows\Temporary Internet Files\Temporary Internet Files\Content.IE5\5NN1XFM1\MC9004326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210505" y="2306696"/>
            <a:ext cx="577267" cy="56453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7"/>
          <a:stretch>
            <a:fillRect/>
          </a:stretch>
        </p:blipFill>
        <p:spPr>
          <a:xfrm>
            <a:off x="7468673" y="1271633"/>
            <a:ext cx="3977885" cy="5247820"/>
          </a:xfrm>
          <a:prstGeom prst="rect">
            <a:avLst/>
          </a:prstGeom>
        </p:spPr>
      </p:pic>
    </p:spTree>
    <p:extLst>
      <p:ext uri="{BB962C8B-B14F-4D97-AF65-F5344CB8AC3E}">
        <p14:creationId xmlns:p14="http://schemas.microsoft.com/office/powerpoint/2010/main" val="2217840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anim calcmode="lin" valueType="num">
                                      <p:cBhvr additive="base">
                                        <p:cTn id="7" dur="500" fill="hold"/>
                                        <p:tgtEl>
                                          <p:spTgt spid="115"/>
                                        </p:tgtEl>
                                        <p:attrNameLst>
                                          <p:attrName>ppt_x</p:attrName>
                                        </p:attrNameLst>
                                      </p:cBhvr>
                                      <p:tavLst>
                                        <p:tav tm="0">
                                          <p:val>
                                            <p:strVal val="#ppt_x"/>
                                          </p:val>
                                        </p:tav>
                                        <p:tav tm="100000">
                                          <p:val>
                                            <p:strVal val="#ppt_x"/>
                                          </p:val>
                                        </p:tav>
                                      </p:tavLst>
                                    </p:anim>
                                    <p:anim calcmode="lin" valueType="num">
                                      <p:cBhvr additive="base">
                                        <p:cTn id="8" dur="500" fill="hold"/>
                                        <p:tgtEl>
                                          <p:spTgt spid="11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116"/>
                                        </p:tgtEl>
                                        <p:attrNameLst>
                                          <p:attrName>style.visibility</p:attrName>
                                        </p:attrNameLst>
                                      </p:cBhvr>
                                      <p:to>
                                        <p:strVal val="visible"/>
                                      </p:to>
                                    </p:set>
                                    <p:anim calcmode="lin" valueType="num">
                                      <p:cBhvr additive="base">
                                        <p:cTn id="12" dur="500" fill="hold"/>
                                        <p:tgtEl>
                                          <p:spTgt spid="116"/>
                                        </p:tgtEl>
                                        <p:attrNameLst>
                                          <p:attrName>ppt_x</p:attrName>
                                        </p:attrNameLst>
                                      </p:cBhvr>
                                      <p:tavLst>
                                        <p:tav tm="0">
                                          <p:val>
                                            <p:strVal val="#ppt_x"/>
                                          </p:val>
                                        </p:tav>
                                        <p:tav tm="100000">
                                          <p:val>
                                            <p:strVal val="#ppt_x"/>
                                          </p:val>
                                        </p:tav>
                                      </p:tavLst>
                                    </p:anim>
                                    <p:anim calcmode="lin" valueType="num">
                                      <p:cBhvr additive="base">
                                        <p:cTn id="13" dur="500" fill="hold"/>
                                        <p:tgtEl>
                                          <p:spTgt spid="11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7"/>
                                        </p:tgtEl>
                                        <p:attrNameLst>
                                          <p:attrName>style.visibility</p:attrName>
                                        </p:attrNameLst>
                                      </p:cBhvr>
                                      <p:to>
                                        <p:strVal val="visible"/>
                                      </p:to>
                                    </p:set>
                                    <p:anim calcmode="lin" valueType="num">
                                      <p:cBhvr additive="base">
                                        <p:cTn id="17" dur="500" fill="hold"/>
                                        <p:tgtEl>
                                          <p:spTgt spid="117"/>
                                        </p:tgtEl>
                                        <p:attrNameLst>
                                          <p:attrName>ppt_x</p:attrName>
                                        </p:attrNameLst>
                                      </p:cBhvr>
                                      <p:tavLst>
                                        <p:tav tm="0">
                                          <p:val>
                                            <p:strVal val="#ppt_x"/>
                                          </p:val>
                                        </p:tav>
                                        <p:tav tm="100000">
                                          <p:val>
                                            <p:strVal val="#ppt_x"/>
                                          </p:val>
                                        </p:tav>
                                      </p:tavLst>
                                    </p:anim>
                                    <p:anim calcmode="lin" valueType="num">
                                      <p:cBhvr additive="base">
                                        <p:cTn id="18" dur="500" fill="hold"/>
                                        <p:tgtEl>
                                          <p:spTgt spid="117"/>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2.28236E-6 -4.56196E-6 L -0.21866 -0.3704 " pathEditMode="relative" rAng="0" ptsTypes="AA">
                                      <p:cBhvr>
                                        <p:cTn id="22" dur="1000" fill="hold"/>
                                        <p:tgtEl>
                                          <p:spTgt spid="124"/>
                                        </p:tgtEl>
                                        <p:attrNameLst>
                                          <p:attrName>ppt_x</p:attrName>
                                          <p:attrName>ppt_y</p:attrName>
                                        </p:attrNameLst>
                                      </p:cBhvr>
                                      <p:rCtr x="-10939" y="-18520"/>
                                    </p:animMotion>
                                  </p:childTnLst>
                                </p:cTn>
                              </p:par>
                              <p:par>
                                <p:cTn id="23" presetID="42" presetClass="path" presetSubtype="0" accel="50000" decel="50000" fill="hold" nodeType="withEffect">
                                  <p:stCondLst>
                                    <p:cond delay="300"/>
                                  </p:stCondLst>
                                  <p:childTnLst>
                                    <p:animMotion origin="layout" path="M 1.83559E-6 -4.56196E-6 L -0.22607 -0.3679 " pathEditMode="relative" rAng="0" ptsTypes="AA">
                                      <p:cBhvr>
                                        <p:cTn id="24" dur="1000" fill="hold"/>
                                        <p:tgtEl>
                                          <p:spTgt spid="123"/>
                                        </p:tgtEl>
                                        <p:attrNameLst>
                                          <p:attrName>ppt_x</p:attrName>
                                          <p:attrName>ppt_y</p:attrName>
                                        </p:attrNameLst>
                                      </p:cBhvr>
                                      <p:rCtr x="-11310" y="-18407"/>
                                    </p:animMotion>
                                  </p:childTnLst>
                                </p:cTn>
                              </p:par>
                            </p:childTnLst>
                          </p:cTn>
                        </p:par>
                      </p:childTnLst>
                    </p:cTn>
                  </p:par>
                  <p:par>
                    <p:cTn id="25" fill="hold">
                      <p:stCondLst>
                        <p:cond delay="indefinite"/>
                      </p:stCondLst>
                      <p:childTnLst>
                        <p:par>
                          <p:cTn id="26" fill="hold">
                            <p:stCondLst>
                              <p:cond delay="0"/>
                            </p:stCondLst>
                            <p:childTnLst>
                              <p:par>
                                <p:cTn id="27" presetID="2" presetClass="exit" presetSubtype="4" fill="hold" nodeType="clickEffect">
                                  <p:stCondLst>
                                    <p:cond delay="0"/>
                                  </p:stCondLst>
                                  <p:childTnLst>
                                    <p:anim calcmode="lin" valueType="num">
                                      <p:cBhvr additive="base">
                                        <p:cTn id="28" dur="500"/>
                                        <p:tgtEl>
                                          <p:spTgt spid="115"/>
                                        </p:tgtEl>
                                        <p:attrNameLst>
                                          <p:attrName>ppt_x</p:attrName>
                                        </p:attrNameLst>
                                      </p:cBhvr>
                                      <p:tavLst>
                                        <p:tav tm="0">
                                          <p:val>
                                            <p:strVal val="ppt_x"/>
                                          </p:val>
                                        </p:tav>
                                        <p:tav tm="100000">
                                          <p:val>
                                            <p:strVal val="ppt_x"/>
                                          </p:val>
                                        </p:tav>
                                      </p:tavLst>
                                    </p:anim>
                                    <p:anim calcmode="lin" valueType="num">
                                      <p:cBhvr additive="base">
                                        <p:cTn id="29" dur="500"/>
                                        <p:tgtEl>
                                          <p:spTgt spid="115"/>
                                        </p:tgtEl>
                                        <p:attrNameLst>
                                          <p:attrName>ppt_y</p:attrName>
                                        </p:attrNameLst>
                                      </p:cBhvr>
                                      <p:tavLst>
                                        <p:tav tm="0">
                                          <p:val>
                                            <p:strVal val="ppt_y"/>
                                          </p:val>
                                        </p:tav>
                                        <p:tav tm="100000">
                                          <p:val>
                                            <p:strVal val="1+ppt_h/2"/>
                                          </p:val>
                                        </p:tav>
                                      </p:tavLst>
                                    </p:anim>
                                    <p:set>
                                      <p:cBhvr>
                                        <p:cTn id="30" dur="1" fill="hold">
                                          <p:stCondLst>
                                            <p:cond delay="499"/>
                                          </p:stCondLst>
                                        </p:cTn>
                                        <p:tgtEl>
                                          <p:spTgt spid="115"/>
                                        </p:tgtEl>
                                        <p:attrNameLst>
                                          <p:attrName>style.visibility</p:attrName>
                                        </p:attrNameLst>
                                      </p:cBhvr>
                                      <p:to>
                                        <p:strVal val="hidden"/>
                                      </p:to>
                                    </p:set>
                                  </p:childTnLst>
                                </p:cTn>
                              </p:par>
                            </p:childTnLst>
                          </p:cTn>
                        </p:par>
                        <p:par>
                          <p:cTn id="31" fill="hold">
                            <p:stCondLst>
                              <p:cond delay="500"/>
                            </p:stCondLst>
                            <p:childTnLst>
                              <p:par>
                                <p:cTn id="32" presetID="42" presetClass="path" presetSubtype="0" accel="50000" decel="50000" fill="hold" nodeType="afterEffect">
                                  <p:stCondLst>
                                    <p:cond delay="0"/>
                                  </p:stCondLst>
                                  <p:childTnLst>
                                    <p:animMotion origin="layout" path="M -0.21866 -0.3704 L -0.0517 -0.3679 " pathEditMode="relative" rAng="0" ptsTypes="AA">
                                      <p:cBhvr>
                                        <p:cTn id="33" dur="1000" fill="hold"/>
                                        <p:tgtEl>
                                          <p:spTgt spid="124"/>
                                        </p:tgtEl>
                                        <p:attrNameLst>
                                          <p:attrName>ppt_x</p:attrName>
                                          <p:attrName>ppt_y</p:attrName>
                                        </p:attrNameLst>
                                      </p:cBhvr>
                                      <p:rCtr x="8348" y="113"/>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20"/>
                                        </p:tgtEl>
                                        <p:attrNameLst>
                                          <p:attrName>style.visibility</p:attrName>
                                        </p:attrNameLst>
                                      </p:cBhvr>
                                      <p:to>
                                        <p:strVal val="visible"/>
                                      </p:to>
                                    </p:set>
                                    <p:animEffect transition="in" filter="fade">
                                      <p:cBhvr>
                                        <p:cTn id="38" dur="500"/>
                                        <p:tgtEl>
                                          <p:spTgt spid="120"/>
                                        </p:tgtEl>
                                      </p:cBhvr>
                                    </p:animEffect>
                                  </p:childTnLst>
                                </p:cTn>
                              </p:par>
                            </p:childTnLst>
                          </p:cTn>
                        </p:par>
                        <p:par>
                          <p:cTn id="39" fill="hold">
                            <p:stCondLst>
                              <p:cond delay="500"/>
                            </p:stCondLst>
                            <p:childTnLst>
                              <p:par>
                                <p:cTn id="40" presetID="42" presetClass="path" presetSubtype="0" accel="50000" decel="50000" fill="hold" nodeType="afterEffect">
                                  <p:stCondLst>
                                    <p:cond delay="0"/>
                                  </p:stCondLst>
                                  <p:childTnLst>
                                    <p:animMotion origin="layout" path="M -0.22607 -0.3679 L -0.22607 0.00046 " pathEditMode="relative" rAng="0" ptsTypes="AA">
                                      <p:cBhvr>
                                        <p:cTn id="41" dur="1000" fill="hold"/>
                                        <p:tgtEl>
                                          <p:spTgt spid="123"/>
                                        </p:tgtEl>
                                        <p:attrNameLst>
                                          <p:attrName>ppt_x</p:attrName>
                                          <p:attrName>ppt_y</p:attrName>
                                        </p:attrNameLst>
                                      </p:cBhvr>
                                      <p:rCtr x="0" y="18407"/>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21"/>
                                        </p:tgtEl>
                                        <p:attrNameLst>
                                          <p:attrName>style.visibility</p:attrName>
                                        </p:attrNameLst>
                                      </p:cBhvr>
                                      <p:to>
                                        <p:strVal val="visible"/>
                                      </p:to>
                                    </p:set>
                                    <p:animEffect transition="in" filter="fade">
                                      <p:cBhvr>
                                        <p:cTn id="46" dur="500"/>
                                        <p:tgtEl>
                                          <p:spTgt spid="121"/>
                                        </p:tgtEl>
                                      </p:cBhvr>
                                    </p:animEffect>
                                  </p:childTnLst>
                                </p:cTn>
                              </p:par>
                            </p:childTnLst>
                          </p:cTn>
                        </p:par>
                        <p:par>
                          <p:cTn id="47" fill="hold">
                            <p:stCondLst>
                              <p:cond delay="500"/>
                            </p:stCondLst>
                            <p:childTnLst>
                              <p:par>
                                <p:cTn id="48" presetID="42" presetClass="path" presetSubtype="0" accel="50000" decel="50000" fill="hold" nodeType="afterEffect">
                                  <p:stCondLst>
                                    <p:cond delay="0"/>
                                  </p:stCondLst>
                                  <p:childTnLst>
                                    <p:animMotion origin="layout" path="M -0.0517 -0.3679 L -0.04838 0.00182 " pathEditMode="relative" rAng="0" ptsTypes="AA">
                                      <p:cBhvr>
                                        <p:cTn id="49" dur="1000" fill="hold"/>
                                        <p:tgtEl>
                                          <p:spTgt spid="124"/>
                                        </p:tgtEl>
                                        <p:attrNameLst>
                                          <p:attrName>ppt_x</p:attrName>
                                          <p:attrName>ppt_y</p:attrName>
                                        </p:attrNameLst>
                                      </p:cBhvr>
                                      <p:rCtr x="166" y="18475"/>
                                    </p:animMotion>
                                  </p:childTnLst>
                                </p:cTn>
                              </p:par>
                            </p:childTnLst>
                          </p:cTn>
                        </p:par>
                      </p:childTnLst>
                    </p:cTn>
                  </p:par>
                  <p:par>
                    <p:cTn id="50" fill="hold">
                      <p:stCondLst>
                        <p:cond delay="indefinite"/>
                      </p:stCondLst>
                      <p:childTnLst>
                        <p:par>
                          <p:cTn id="51" fill="hold">
                            <p:stCondLst>
                              <p:cond delay="0"/>
                            </p:stCondLst>
                            <p:childTnLst>
                              <p:par>
                                <p:cTn id="52" presetID="2" presetClass="entr" presetSubtype="1" fill="hold" nodeType="clickEffect">
                                  <p:stCondLst>
                                    <p:cond delay="0"/>
                                  </p:stCondLst>
                                  <p:childTnLst>
                                    <p:set>
                                      <p:cBhvr>
                                        <p:cTn id="53" dur="1" fill="hold">
                                          <p:stCondLst>
                                            <p:cond delay="0"/>
                                          </p:stCondLst>
                                        </p:cTn>
                                        <p:tgtEl>
                                          <p:spTgt spid="118"/>
                                        </p:tgtEl>
                                        <p:attrNameLst>
                                          <p:attrName>style.visibility</p:attrName>
                                        </p:attrNameLst>
                                      </p:cBhvr>
                                      <p:to>
                                        <p:strVal val="visible"/>
                                      </p:to>
                                    </p:set>
                                    <p:anim calcmode="lin" valueType="num">
                                      <p:cBhvr additive="base">
                                        <p:cTn id="54" dur="500" fill="hold"/>
                                        <p:tgtEl>
                                          <p:spTgt spid="118"/>
                                        </p:tgtEl>
                                        <p:attrNameLst>
                                          <p:attrName>ppt_x</p:attrName>
                                        </p:attrNameLst>
                                      </p:cBhvr>
                                      <p:tavLst>
                                        <p:tav tm="0">
                                          <p:val>
                                            <p:strVal val="#ppt_x"/>
                                          </p:val>
                                        </p:tav>
                                        <p:tav tm="100000">
                                          <p:val>
                                            <p:strVal val="#ppt_x"/>
                                          </p:val>
                                        </p:tav>
                                      </p:tavLst>
                                    </p:anim>
                                    <p:anim calcmode="lin" valueType="num">
                                      <p:cBhvr additive="base">
                                        <p:cTn id="55" dur="500" fill="hold"/>
                                        <p:tgtEl>
                                          <p:spTgt spid="118"/>
                                        </p:tgtEl>
                                        <p:attrNameLst>
                                          <p:attrName>ppt_y</p:attrName>
                                        </p:attrNameLst>
                                      </p:cBhvr>
                                      <p:tavLst>
                                        <p:tav tm="0">
                                          <p:val>
                                            <p:strVal val="0-#ppt_h/2"/>
                                          </p:val>
                                        </p:tav>
                                        <p:tav tm="100000">
                                          <p:val>
                                            <p:strVal val="#ppt_y"/>
                                          </p:val>
                                        </p:tav>
                                      </p:tavLst>
                                    </p:anim>
                                  </p:childTnLst>
                                </p:cTn>
                              </p:par>
                            </p:childTnLst>
                          </p:cTn>
                        </p:par>
                        <p:par>
                          <p:cTn id="56" fill="hold">
                            <p:stCondLst>
                              <p:cond delay="500"/>
                            </p:stCondLst>
                            <p:childTnLst>
                              <p:par>
                                <p:cTn id="57" presetID="2" presetClass="entr" presetSubtype="1" fill="hold" nodeType="afterEffect">
                                  <p:stCondLst>
                                    <p:cond delay="0"/>
                                  </p:stCondLst>
                                  <p:childTnLst>
                                    <p:set>
                                      <p:cBhvr>
                                        <p:cTn id="58" dur="1" fill="hold">
                                          <p:stCondLst>
                                            <p:cond delay="0"/>
                                          </p:stCondLst>
                                        </p:cTn>
                                        <p:tgtEl>
                                          <p:spTgt spid="119"/>
                                        </p:tgtEl>
                                        <p:attrNameLst>
                                          <p:attrName>style.visibility</p:attrName>
                                        </p:attrNameLst>
                                      </p:cBhvr>
                                      <p:to>
                                        <p:strVal val="visible"/>
                                      </p:to>
                                    </p:set>
                                    <p:anim calcmode="lin" valueType="num">
                                      <p:cBhvr additive="base">
                                        <p:cTn id="59" dur="500" fill="hold"/>
                                        <p:tgtEl>
                                          <p:spTgt spid="119"/>
                                        </p:tgtEl>
                                        <p:attrNameLst>
                                          <p:attrName>ppt_x</p:attrName>
                                        </p:attrNameLst>
                                      </p:cBhvr>
                                      <p:tavLst>
                                        <p:tav tm="0">
                                          <p:val>
                                            <p:strVal val="#ppt_x"/>
                                          </p:val>
                                        </p:tav>
                                        <p:tav tm="100000">
                                          <p:val>
                                            <p:strVal val="#ppt_x"/>
                                          </p:val>
                                        </p:tav>
                                      </p:tavLst>
                                    </p:anim>
                                    <p:anim calcmode="lin" valueType="num">
                                      <p:cBhvr additive="base">
                                        <p:cTn id="60" dur="500" fill="hold"/>
                                        <p:tgtEl>
                                          <p:spTgt spid="119"/>
                                        </p:tgtEl>
                                        <p:attrNameLst>
                                          <p:attrName>ppt_y</p:attrName>
                                        </p:attrNameLst>
                                      </p:cBhvr>
                                      <p:tavLst>
                                        <p:tav tm="0">
                                          <p:val>
                                            <p:strVal val="0-#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path" presetSubtype="0" accel="50000" decel="50000" fill="hold" nodeType="clickEffect">
                                  <p:stCondLst>
                                    <p:cond delay="0"/>
                                  </p:stCondLst>
                                  <p:childTnLst>
                                    <p:animMotion origin="layout" path="M -0.04838 0.00182 L 0.03191 -0.3704 " pathEditMode="relative" rAng="0" ptsTypes="AA">
                                      <p:cBhvr>
                                        <p:cTn id="64" dur="1000" fill="hold"/>
                                        <p:tgtEl>
                                          <p:spTgt spid="124"/>
                                        </p:tgtEl>
                                        <p:attrNameLst>
                                          <p:attrName>ppt_x</p:attrName>
                                          <p:attrName>ppt_y</p:attrName>
                                        </p:attrNameLst>
                                      </p:cBhvr>
                                      <p:rCtr x="4008" y="-18611"/>
                                    </p:animMotion>
                                  </p:childTnLst>
                                </p:cTn>
                              </p:par>
                              <p:par>
                                <p:cTn id="65" presetID="42" presetClass="path" presetSubtype="0" accel="50000" decel="50000" fill="hold" nodeType="withEffect">
                                  <p:stCondLst>
                                    <p:cond delay="300"/>
                                  </p:stCondLst>
                                  <p:childTnLst>
                                    <p:animMotion origin="layout" path="M -0.22607 0.00046 L 0.01915 -0.3704 " pathEditMode="relative" rAng="0" ptsTypes="AA">
                                      <p:cBhvr>
                                        <p:cTn id="66" dur="1000" fill="hold"/>
                                        <p:tgtEl>
                                          <p:spTgt spid="123"/>
                                        </p:tgtEl>
                                        <p:attrNameLst>
                                          <p:attrName>ppt_x</p:attrName>
                                          <p:attrName>ppt_y</p:attrName>
                                        </p:attrNameLst>
                                      </p:cBhvr>
                                      <p:rCtr x="12254" y="-18543"/>
                                    </p:animMotion>
                                  </p:childTnLst>
                                </p:cTn>
                              </p:par>
                            </p:childTnLst>
                          </p:cTn>
                        </p:par>
                      </p:childTnLst>
                    </p:cTn>
                  </p:par>
                  <p:par>
                    <p:cTn id="67" fill="hold">
                      <p:stCondLst>
                        <p:cond delay="indefinite"/>
                      </p:stCondLst>
                      <p:childTnLst>
                        <p:par>
                          <p:cTn id="68" fill="hold">
                            <p:stCondLst>
                              <p:cond delay="0"/>
                            </p:stCondLst>
                            <p:childTnLst>
                              <p:par>
                                <p:cTn id="69" presetID="2" presetClass="exit" presetSubtype="4" fill="hold" nodeType="clickEffect">
                                  <p:stCondLst>
                                    <p:cond delay="0"/>
                                  </p:stCondLst>
                                  <p:childTnLst>
                                    <p:anim calcmode="lin" valueType="num">
                                      <p:cBhvr additive="base">
                                        <p:cTn id="70" dur="500"/>
                                        <p:tgtEl>
                                          <p:spTgt spid="118"/>
                                        </p:tgtEl>
                                        <p:attrNameLst>
                                          <p:attrName>ppt_x</p:attrName>
                                        </p:attrNameLst>
                                      </p:cBhvr>
                                      <p:tavLst>
                                        <p:tav tm="0">
                                          <p:val>
                                            <p:strVal val="ppt_x"/>
                                          </p:val>
                                        </p:tav>
                                        <p:tav tm="100000">
                                          <p:val>
                                            <p:strVal val="ppt_x"/>
                                          </p:val>
                                        </p:tav>
                                      </p:tavLst>
                                    </p:anim>
                                    <p:anim calcmode="lin" valueType="num">
                                      <p:cBhvr additive="base">
                                        <p:cTn id="71" dur="500"/>
                                        <p:tgtEl>
                                          <p:spTgt spid="118"/>
                                        </p:tgtEl>
                                        <p:attrNameLst>
                                          <p:attrName>ppt_y</p:attrName>
                                        </p:attrNameLst>
                                      </p:cBhvr>
                                      <p:tavLst>
                                        <p:tav tm="0">
                                          <p:val>
                                            <p:strVal val="ppt_y"/>
                                          </p:val>
                                        </p:tav>
                                        <p:tav tm="100000">
                                          <p:val>
                                            <p:strVal val="1+ppt_h/2"/>
                                          </p:val>
                                        </p:tav>
                                      </p:tavLst>
                                    </p:anim>
                                    <p:set>
                                      <p:cBhvr>
                                        <p:cTn id="72" dur="1" fill="hold">
                                          <p:stCondLst>
                                            <p:cond delay="499"/>
                                          </p:stCondLst>
                                        </p:cTn>
                                        <p:tgtEl>
                                          <p:spTgt spid="118"/>
                                        </p:tgtEl>
                                        <p:attrNameLst>
                                          <p:attrName>style.visibility</p:attrName>
                                        </p:attrNameLst>
                                      </p:cBhvr>
                                      <p:to>
                                        <p:strVal val="hidden"/>
                                      </p:to>
                                    </p:set>
                                  </p:childTnLst>
                                </p:cTn>
                              </p:par>
                            </p:childTnLst>
                          </p:cTn>
                        </p:par>
                        <p:par>
                          <p:cTn id="73" fill="hold">
                            <p:stCondLst>
                              <p:cond delay="500"/>
                            </p:stCondLst>
                            <p:childTnLst>
                              <p:par>
                                <p:cTn id="74" presetID="42" presetClass="path" presetSubtype="0" accel="50000" decel="50000" fill="hold" nodeType="afterEffect">
                                  <p:stCondLst>
                                    <p:cond delay="0"/>
                                  </p:stCondLst>
                                  <p:childTnLst>
                                    <p:animMotion origin="layout" path="M 0.03191 -0.3704 L 0.02783 0.00454 " pathEditMode="relative" rAng="0" ptsTypes="AA">
                                      <p:cBhvr>
                                        <p:cTn id="75" dur="1000" fill="hold"/>
                                        <p:tgtEl>
                                          <p:spTgt spid="124"/>
                                        </p:tgtEl>
                                        <p:attrNameLst>
                                          <p:attrName>ppt_x</p:attrName>
                                          <p:attrName>ppt_y</p:attrName>
                                        </p:attrNameLst>
                                      </p:cBhvr>
                                      <p:rCtr x="-204" y="18611"/>
                                    </p:animMotion>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22"/>
                                        </p:tgtEl>
                                        <p:attrNameLst>
                                          <p:attrName>style.visibility</p:attrName>
                                        </p:attrNameLst>
                                      </p:cBhvr>
                                      <p:to>
                                        <p:strVal val="visible"/>
                                      </p:to>
                                    </p:set>
                                    <p:animEffect transition="in" filter="fade">
                                      <p:cBhvr>
                                        <p:cTn id="80" dur="500"/>
                                        <p:tgtEl>
                                          <p:spTgt spid="122"/>
                                        </p:tgtEl>
                                      </p:cBhvr>
                                    </p:animEffect>
                                  </p:childTnLst>
                                </p:cTn>
                              </p:par>
                            </p:childTnLst>
                          </p:cTn>
                        </p:par>
                        <p:par>
                          <p:cTn id="81" fill="hold">
                            <p:stCondLst>
                              <p:cond delay="500"/>
                            </p:stCondLst>
                            <p:childTnLst>
                              <p:par>
                                <p:cTn id="82" presetID="42" presetClass="path" presetSubtype="0" accel="50000" decel="50000" fill="hold" nodeType="afterEffect">
                                  <p:stCondLst>
                                    <p:cond delay="0"/>
                                  </p:stCondLst>
                                  <p:childTnLst>
                                    <p:animMotion origin="layout" path="M 0.01915 -0.3704 L 0.02221 0.00454 " pathEditMode="relative" rAng="0" ptsTypes="AA">
                                      <p:cBhvr>
                                        <p:cTn id="83" dur="1000" fill="hold"/>
                                        <p:tgtEl>
                                          <p:spTgt spid="123"/>
                                        </p:tgtEl>
                                        <p:attrNameLst>
                                          <p:attrName>ppt_x</p:attrName>
                                          <p:attrName>ppt_y</p:attrName>
                                        </p:attrNameLst>
                                      </p:cBhvr>
                                      <p:rCtr x="-115" y="18611"/>
                                    </p:animMotion>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nodeType="clickEffect">
                                  <p:stCondLst>
                                    <p:cond delay="0"/>
                                  </p:stCondLst>
                                  <p:childTnLst>
                                    <p:animEffect transition="out" filter="fade">
                                      <p:cBhvr>
                                        <p:cTn id="87" dur="500"/>
                                        <p:tgtEl>
                                          <p:spTgt spid="120"/>
                                        </p:tgtEl>
                                      </p:cBhvr>
                                    </p:animEffect>
                                    <p:set>
                                      <p:cBhvr>
                                        <p:cTn id="88" dur="1" fill="hold">
                                          <p:stCondLst>
                                            <p:cond delay="499"/>
                                          </p:stCondLst>
                                        </p:cTn>
                                        <p:tgtEl>
                                          <p:spTgt spid="120"/>
                                        </p:tgtEl>
                                        <p:attrNameLst>
                                          <p:attrName>style.visibility</p:attrName>
                                        </p:attrNameLst>
                                      </p:cBhvr>
                                      <p:to>
                                        <p:strVal val="hidden"/>
                                      </p:to>
                                    </p:set>
                                  </p:childTnLst>
                                </p:cTn>
                              </p:par>
                            </p:childTnLst>
                          </p:cTn>
                        </p:par>
                        <p:par>
                          <p:cTn id="89" fill="hold">
                            <p:stCondLst>
                              <p:cond delay="500"/>
                            </p:stCondLst>
                            <p:childTnLst>
                              <p:par>
                                <p:cTn id="90" presetID="10" presetClass="exit" presetSubtype="0" fill="hold" nodeType="afterEffect">
                                  <p:stCondLst>
                                    <p:cond delay="0"/>
                                  </p:stCondLst>
                                  <p:childTnLst>
                                    <p:animEffect transition="out" filter="fade">
                                      <p:cBhvr>
                                        <p:cTn id="91" dur="500"/>
                                        <p:tgtEl>
                                          <p:spTgt spid="121"/>
                                        </p:tgtEl>
                                      </p:cBhvr>
                                    </p:animEffect>
                                    <p:set>
                                      <p:cBhvr>
                                        <p:cTn id="92" dur="1" fill="hold">
                                          <p:stCondLst>
                                            <p:cond delay="499"/>
                                          </p:stCondLst>
                                        </p:cTn>
                                        <p:tgtEl>
                                          <p:spTgt spid="121"/>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42" presetClass="path" presetSubtype="0" accel="50000" decel="50000" fill="hold" nodeType="clickEffect">
                                  <p:stCondLst>
                                    <p:cond delay="0"/>
                                  </p:stCondLst>
                                  <p:childTnLst>
                                    <p:animMotion origin="layout" path="M 0.02783 0.00454 L -0.13518 -0.36791 " pathEditMode="relative" rAng="0" ptsTypes="AA">
                                      <p:cBhvr>
                                        <p:cTn id="96" dur="1000" fill="hold"/>
                                        <p:tgtEl>
                                          <p:spTgt spid="124"/>
                                        </p:tgtEl>
                                        <p:attrNameLst>
                                          <p:attrName>ppt_x</p:attrName>
                                          <p:attrName>ppt_y</p:attrName>
                                        </p:attrNameLst>
                                      </p:cBhvr>
                                      <p:rCtr x="-8157" y="-18747"/>
                                    </p:animMotion>
                                  </p:childTnLst>
                                </p:cTn>
                              </p:par>
                              <p:par>
                                <p:cTn id="97" presetID="42" presetClass="path" presetSubtype="0" accel="50000" decel="50000" fill="hold" nodeType="withEffect">
                                  <p:stCondLst>
                                    <p:cond delay="300"/>
                                  </p:stCondLst>
                                  <p:childTnLst>
                                    <p:animMotion origin="layout" path="M 0.02221 0.00454 L -0.14259 -0.36791 " pathEditMode="relative" rAng="0" ptsTypes="AA">
                                      <p:cBhvr>
                                        <p:cTn id="98" dur="1000" fill="hold"/>
                                        <p:tgtEl>
                                          <p:spTgt spid="123"/>
                                        </p:tgtEl>
                                        <p:attrNameLst>
                                          <p:attrName>ppt_x</p:attrName>
                                          <p:attrName>ppt_y</p:attrName>
                                        </p:attrNameLst>
                                      </p:cBhvr>
                                      <p:rCtr x="-8246" y="-18747"/>
                                    </p:animMotion>
                                  </p:childTnLst>
                                </p:cTn>
                              </p:par>
                            </p:childTnLst>
                          </p:cTn>
                        </p:par>
                      </p:childTnLst>
                    </p:cTn>
                  </p:par>
                  <p:par>
                    <p:cTn id="99" fill="hold">
                      <p:stCondLst>
                        <p:cond delay="indefinite"/>
                      </p:stCondLst>
                      <p:childTnLst>
                        <p:par>
                          <p:cTn id="100" fill="hold">
                            <p:stCondLst>
                              <p:cond delay="0"/>
                            </p:stCondLst>
                            <p:childTnLst>
                              <p:par>
                                <p:cTn id="101" presetID="2" presetClass="exit" presetSubtype="4" fill="hold" nodeType="clickEffect">
                                  <p:stCondLst>
                                    <p:cond delay="0"/>
                                  </p:stCondLst>
                                  <p:childTnLst>
                                    <p:anim calcmode="lin" valueType="num">
                                      <p:cBhvr additive="base">
                                        <p:cTn id="102" dur="500"/>
                                        <p:tgtEl>
                                          <p:spTgt spid="116"/>
                                        </p:tgtEl>
                                        <p:attrNameLst>
                                          <p:attrName>ppt_x</p:attrName>
                                        </p:attrNameLst>
                                      </p:cBhvr>
                                      <p:tavLst>
                                        <p:tav tm="0">
                                          <p:val>
                                            <p:strVal val="ppt_x"/>
                                          </p:val>
                                        </p:tav>
                                        <p:tav tm="100000">
                                          <p:val>
                                            <p:strVal val="ppt_x"/>
                                          </p:val>
                                        </p:tav>
                                      </p:tavLst>
                                    </p:anim>
                                    <p:anim calcmode="lin" valueType="num">
                                      <p:cBhvr additive="base">
                                        <p:cTn id="103" dur="500"/>
                                        <p:tgtEl>
                                          <p:spTgt spid="116"/>
                                        </p:tgtEl>
                                        <p:attrNameLst>
                                          <p:attrName>ppt_y</p:attrName>
                                        </p:attrNameLst>
                                      </p:cBhvr>
                                      <p:tavLst>
                                        <p:tav tm="0">
                                          <p:val>
                                            <p:strVal val="ppt_y"/>
                                          </p:val>
                                        </p:tav>
                                        <p:tav tm="100000">
                                          <p:val>
                                            <p:strVal val="1+ppt_h/2"/>
                                          </p:val>
                                        </p:tav>
                                      </p:tavLst>
                                    </p:anim>
                                    <p:set>
                                      <p:cBhvr>
                                        <p:cTn id="104" dur="1" fill="hold">
                                          <p:stCondLst>
                                            <p:cond delay="499"/>
                                          </p:stCondLst>
                                        </p:cTn>
                                        <p:tgtEl>
                                          <p:spTgt spid="116"/>
                                        </p:tgtEl>
                                        <p:attrNameLst>
                                          <p:attrName>style.visibility</p:attrName>
                                        </p:attrNameLst>
                                      </p:cBhvr>
                                      <p:to>
                                        <p:strVal val="hidden"/>
                                      </p:to>
                                    </p:set>
                                  </p:childTnLst>
                                </p:cTn>
                              </p:par>
                            </p:childTnLst>
                          </p:cTn>
                        </p:par>
                        <p:par>
                          <p:cTn id="105" fill="hold">
                            <p:stCondLst>
                              <p:cond delay="500"/>
                            </p:stCondLst>
                            <p:childTnLst>
                              <p:par>
                                <p:cTn id="106" presetID="42" presetClass="path" presetSubtype="0" accel="50000" decel="50000" fill="hold" nodeType="afterEffect">
                                  <p:stCondLst>
                                    <p:cond delay="0"/>
                                  </p:stCondLst>
                                  <p:childTnLst>
                                    <p:animMotion origin="layout" path="M -0.13518 -0.3679 L -0.13518 0.00046 " pathEditMode="relative" rAng="0" ptsTypes="AA">
                                      <p:cBhvr>
                                        <p:cTn id="107" dur="1000" fill="hold"/>
                                        <p:tgtEl>
                                          <p:spTgt spid="124"/>
                                        </p:tgtEl>
                                        <p:attrNameLst>
                                          <p:attrName>ppt_x</p:attrName>
                                          <p:attrName>ppt_y</p:attrName>
                                        </p:attrNameLst>
                                      </p:cBhvr>
                                      <p:rCtr x="0" y="18407"/>
                                    </p:animMotion>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121"/>
                                        </p:tgtEl>
                                        <p:attrNameLst>
                                          <p:attrName>style.visibility</p:attrName>
                                        </p:attrNameLst>
                                      </p:cBhvr>
                                      <p:to>
                                        <p:strVal val="visible"/>
                                      </p:to>
                                    </p:set>
                                    <p:animEffect transition="in" filter="fade">
                                      <p:cBhvr>
                                        <p:cTn id="112" dur="500"/>
                                        <p:tgtEl>
                                          <p:spTgt spid="121"/>
                                        </p:tgtEl>
                                      </p:cBhvr>
                                    </p:animEffect>
                                  </p:childTnLst>
                                </p:cTn>
                              </p:par>
                            </p:childTnLst>
                          </p:cTn>
                        </p:par>
                        <p:par>
                          <p:cTn id="113" fill="hold">
                            <p:stCondLst>
                              <p:cond delay="500"/>
                            </p:stCondLst>
                            <p:childTnLst>
                              <p:par>
                                <p:cTn id="114" presetID="42" presetClass="path" presetSubtype="0" accel="50000" decel="50000" fill="hold" nodeType="afterEffect">
                                  <p:stCondLst>
                                    <p:cond delay="0"/>
                                  </p:stCondLst>
                                  <p:childTnLst>
                                    <p:animMotion origin="layout" path="M -0.14259 -0.3679 L -0.13927 0.00182 " pathEditMode="relative" rAng="0" ptsTypes="AA">
                                      <p:cBhvr>
                                        <p:cTn id="115" dur="1000" fill="hold"/>
                                        <p:tgtEl>
                                          <p:spTgt spid="123"/>
                                        </p:tgtEl>
                                        <p:attrNameLst>
                                          <p:attrName>ppt_x</p:attrName>
                                          <p:attrName>ppt_y</p:attrName>
                                        </p:attrNameLst>
                                      </p:cBhvr>
                                      <p:rCtr x="166" y="18407"/>
                                    </p:animMotion>
                                  </p:childTnLst>
                                </p:cTn>
                              </p:par>
                            </p:childTnLst>
                          </p:cTn>
                        </p:par>
                      </p:childTnLst>
                    </p:cTn>
                  </p:par>
                  <p:par>
                    <p:cTn id="116" fill="hold">
                      <p:stCondLst>
                        <p:cond delay="indefinite"/>
                      </p:stCondLst>
                      <p:childTnLst>
                        <p:par>
                          <p:cTn id="117" fill="hold">
                            <p:stCondLst>
                              <p:cond delay="0"/>
                            </p:stCondLst>
                            <p:childTnLst>
                              <p:par>
                                <p:cTn id="118" presetID="2" presetClass="entr" presetSubtype="1" fill="hold" nodeType="clickEffect">
                                  <p:stCondLst>
                                    <p:cond delay="0"/>
                                  </p:stCondLst>
                                  <p:childTnLst>
                                    <p:set>
                                      <p:cBhvr>
                                        <p:cTn id="119" dur="1" fill="hold">
                                          <p:stCondLst>
                                            <p:cond delay="0"/>
                                          </p:stCondLst>
                                        </p:cTn>
                                        <p:tgtEl>
                                          <p:spTgt spid="125"/>
                                        </p:tgtEl>
                                        <p:attrNameLst>
                                          <p:attrName>style.visibility</p:attrName>
                                        </p:attrNameLst>
                                      </p:cBhvr>
                                      <p:to>
                                        <p:strVal val="visible"/>
                                      </p:to>
                                    </p:set>
                                    <p:anim calcmode="lin" valueType="num">
                                      <p:cBhvr additive="base">
                                        <p:cTn id="120" dur="500" fill="hold"/>
                                        <p:tgtEl>
                                          <p:spTgt spid="125"/>
                                        </p:tgtEl>
                                        <p:attrNameLst>
                                          <p:attrName>ppt_x</p:attrName>
                                        </p:attrNameLst>
                                      </p:cBhvr>
                                      <p:tavLst>
                                        <p:tav tm="0">
                                          <p:val>
                                            <p:strVal val="#ppt_x"/>
                                          </p:val>
                                        </p:tav>
                                        <p:tav tm="100000">
                                          <p:val>
                                            <p:strVal val="#ppt_x"/>
                                          </p:val>
                                        </p:tav>
                                      </p:tavLst>
                                    </p:anim>
                                    <p:anim calcmode="lin" valueType="num">
                                      <p:cBhvr additive="base">
                                        <p:cTn id="121" dur="500" fill="hold"/>
                                        <p:tgtEl>
                                          <p:spTgt spid="125"/>
                                        </p:tgtEl>
                                        <p:attrNameLst>
                                          <p:attrName>ppt_y</p:attrName>
                                        </p:attrNameLst>
                                      </p:cBhvr>
                                      <p:tavLst>
                                        <p:tav tm="0">
                                          <p:val>
                                            <p:strVal val="0-#ppt_h/2"/>
                                          </p:val>
                                        </p:tav>
                                        <p:tav tm="100000">
                                          <p:val>
                                            <p:strVal val="#ppt_y"/>
                                          </p:val>
                                        </p:tav>
                                      </p:tavLst>
                                    </p:anim>
                                  </p:childTnLst>
                                </p:cTn>
                              </p:par>
                            </p:childTnLst>
                          </p:cTn>
                        </p:par>
                        <p:par>
                          <p:cTn id="122" fill="hold">
                            <p:stCondLst>
                              <p:cond delay="500"/>
                            </p:stCondLst>
                            <p:childTnLst>
                              <p:par>
                                <p:cTn id="123" presetID="42" presetClass="path" presetSubtype="0" accel="50000" decel="50000" fill="hold" nodeType="afterEffect">
                                  <p:stCondLst>
                                    <p:cond delay="0"/>
                                  </p:stCondLst>
                                  <p:childTnLst>
                                    <p:animMotion origin="layout" path="M -0.13518 0.00046 L 0.1985 -0.3704 " pathEditMode="relative" rAng="0" ptsTypes="AA">
                                      <p:cBhvr>
                                        <p:cTn id="124" dur="1000" fill="hold"/>
                                        <p:tgtEl>
                                          <p:spTgt spid="124"/>
                                        </p:tgtEl>
                                        <p:attrNameLst>
                                          <p:attrName>ppt_x</p:attrName>
                                          <p:attrName>ppt_y</p:attrName>
                                        </p:attrNameLst>
                                      </p:cBhvr>
                                      <p:rCtr x="16684" y="-18815"/>
                                    </p:animMotion>
                                  </p:childTnLst>
                                </p:cTn>
                              </p:par>
                            </p:childTnLst>
                          </p:cTn>
                        </p:par>
                        <p:par>
                          <p:cTn id="125" fill="hold">
                            <p:stCondLst>
                              <p:cond delay="1500"/>
                            </p:stCondLst>
                            <p:childTnLst>
                              <p:par>
                                <p:cTn id="126" presetID="2" presetClass="exit" presetSubtype="4" fill="hold" nodeType="afterEffect">
                                  <p:stCondLst>
                                    <p:cond delay="500"/>
                                  </p:stCondLst>
                                  <p:childTnLst>
                                    <p:anim calcmode="lin" valueType="num">
                                      <p:cBhvr additive="base">
                                        <p:cTn id="127" dur="500"/>
                                        <p:tgtEl>
                                          <p:spTgt spid="125"/>
                                        </p:tgtEl>
                                        <p:attrNameLst>
                                          <p:attrName>ppt_x</p:attrName>
                                        </p:attrNameLst>
                                      </p:cBhvr>
                                      <p:tavLst>
                                        <p:tav tm="0">
                                          <p:val>
                                            <p:strVal val="ppt_x"/>
                                          </p:val>
                                        </p:tav>
                                        <p:tav tm="100000">
                                          <p:val>
                                            <p:strVal val="ppt_x"/>
                                          </p:val>
                                        </p:tav>
                                      </p:tavLst>
                                    </p:anim>
                                    <p:anim calcmode="lin" valueType="num">
                                      <p:cBhvr additive="base">
                                        <p:cTn id="128" dur="500"/>
                                        <p:tgtEl>
                                          <p:spTgt spid="125"/>
                                        </p:tgtEl>
                                        <p:attrNameLst>
                                          <p:attrName>ppt_y</p:attrName>
                                        </p:attrNameLst>
                                      </p:cBhvr>
                                      <p:tavLst>
                                        <p:tav tm="0">
                                          <p:val>
                                            <p:strVal val="ppt_y"/>
                                          </p:val>
                                        </p:tav>
                                        <p:tav tm="100000">
                                          <p:val>
                                            <p:strVal val="1+ppt_h/2"/>
                                          </p:val>
                                        </p:tav>
                                      </p:tavLst>
                                    </p:anim>
                                    <p:set>
                                      <p:cBhvr>
                                        <p:cTn id="129" dur="1" fill="hold">
                                          <p:stCondLst>
                                            <p:cond delay="499"/>
                                          </p:stCondLst>
                                        </p:cTn>
                                        <p:tgtEl>
                                          <p:spTgt spid="125"/>
                                        </p:tgtEl>
                                        <p:attrNameLst>
                                          <p:attrName>style.visibility</p:attrName>
                                        </p:attrNameLst>
                                      </p:cBhvr>
                                      <p:to>
                                        <p:strVal val="hidden"/>
                                      </p:to>
                                    </p:set>
                                  </p:childTnLst>
                                </p:cTn>
                              </p:par>
                              <p:par>
                                <p:cTn id="130" presetID="42" presetClass="path" presetSubtype="0" accel="50000" decel="50000" fill="hold" nodeType="withEffect">
                                  <p:stCondLst>
                                    <p:cond delay="500"/>
                                  </p:stCondLst>
                                  <p:childTnLst>
                                    <p:animMotion origin="layout" path="M 0.1985 -0.3704 L 0.1985 0.00568 " pathEditMode="relative" rAng="0" ptsTypes="AA">
                                      <p:cBhvr>
                                        <p:cTn id="131" dur="1000" fill="hold"/>
                                        <p:tgtEl>
                                          <p:spTgt spid="124"/>
                                        </p:tgtEl>
                                        <p:attrNameLst>
                                          <p:attrName>ppt_x</p:attrName>
                                          <p:attrName>ppt_y</p:attrName>
                                        </p:attrNameLst>
                                      </p:cBhvr>
                                      <p:rCtr x="0" y="187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cxnSp>
        <p:nvCxnSpPr>
          <p:cNvPr id="110" name="Straight Arrow Connector 109"/>
          <p:cNvCxnSpPr/>
          <p:nvPr/>
        </p:nvCxnSpPr>
        <p:spPr>
          <a:xfrm>
            <a:off x="5855604" y="1785555"/>
            <a:ext cx="0" cy="1805172"/>
          </a:xfrm>
          <a:prstGeom prst="straightConnector1">
            <a:avLst/>
          </a:prstGeom>
          <a:ln w="5715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err="1">
                <a:gradFill>
                  <a:gsLst>
                    <a:gs pos="0">
                      <a:srgbClr val="FFFFFF"/>
                    </a:gs>
                    <a:gs pos="100000">
                      <a:srgbClr val="FFFFFF"/>
                    </a:gs>
                  </a:gsLst>
                  <a:lin ang="5400000" scaled="0"/>
                </a:gradFill>
              </a:rPr>
              <a:t>Threadpool</a:t>
            </a:r>
            <a:endParaRPr lang="en-US" dirty="0"/>
          </a:p>
        </p:txBody>
      </p:sp>
      <p:sp>
        <p:nvSpPr>
          <p:cNvPr id="91" name="TextBox 90"/>
          <p:cNvSpPr txBox="1"/>
          <p:nvPr/>
        </p:nvSpPr>
        <p:spPr>
          <a:xfrm>
            <a:off x="5257988" y="4288074"/>
            <a:ext cx="1195233" cy="224106"/>
          </a:xfrm>
          <a:prstGeom prst="rect">
            <a:avLst/>
          </a:prstGeom>
          <a:solidFill>
            <a:srgbClr val="00B0F0"/>
          </a:solidFill>
        </p:spPr>
        <p:txBody>
          <a:bodyPr wrap="none" lIns="0" tIns="0" rIns="0" bIns="0" rtlCol="0" anchor="ctr" anchorCtr="1">
            <a:normAutofit lnSpcReduction="10000"/>
          </a:bodyPr>
          <a:lstStyle>
            <a:defPPr>
              <a:defRPr lang="en-US"/>
            </a:defPPr>
            <a:lvl1pPr>
              <a:lnSpc>
                <a:spcPct val="90000"/>
              </a:lnSpc>
              <a:spcAft>
                <a:spcPts val="600"/>
              </a:spcAft>
              <a:defRPr>
                <a:solidFill>
                  <a:srgbClr val="000000"/>
                </a:solidFill>
              </a:defRPr>
            </a:lvl1pPr>
          </a:lstStyle>
          <a:p>
            <a:r>
              <a:rPr lang="en-US" sz="1765" dirty="0"/>
              <a:t>end2</a:t>
            </a:r>
          </a:p>
        </p:txBody>
      </p:sp>
      <p:sp>
        <p:nvSpPr>
          <p:cNvPr id="92" name="TextBox 91"/>
          <p:cNvSpPr txBox="1"/>
          <p:nvPr/>
        </p:nvSpPr>
        <p:spPr>
          <a:xfrm>
            <a:off x="5266133" y="2002196"/>
            <a:ext cx="1195233" cy="224106"/>
          </a:xfrm>
          <a:prstGeom prst="rect">
            <a:avLst/>
          </a:prstGeom>
          <a:solidFill>
            <a:srgbClr val="00B0F0"/>
          </a:solidFill>
        </p:spPr>
        <p:txBody>
          <a:bodyPr wrap="none" lIns="0" tIns="0" rIns="0" bIns="0" rtlCol="0" anchor="ctr" anchorCtr="1">
            <a:normAutofit lnSpcReduction="10000"/>
          </a:bodyPr>
          <a:lstStyle/>
          <a:p>
            <a:pPr>
              <a:lnSpc>
                <a:spcPct val="90000"/>
              </a:lnSpc>
              <a:spcAft>
                <a:spcPts val="588"/>
              </a:spcAft>
            </a:pPr>
            <a:r>
              <a:rPr lang="en-US" sz="1765" dirty="0">
                <a:solidFill>
                  <a:srgbClr val="000000"/>
                </a:solidFill>
              </a:rPr>
              <a:t>start1</a:t>
            </a:r>
          </a:p>
        </p:txBody>
      </p:sp>
      <p:grpSp>
        <p:nvGrpSpPr>
          <p:cNvPr id="12" name="Group 11"/>
          <p:cNvGrpSpPr/>
          <p:nvPr/>
        </p:nvGrpSpPr>
        <p:grpSpPr>
          <a:xfrm>
            <a:off x="3705534" y="1412044"/>
            <a:ext cx="1479994" cy="449704"/>
            <a:chOff x="3779837" y="1439862"/>
            <a:chExt cx="1509671" cy="458721"/>
          </a:xfrm>
        </p:grpSpPr>
        <p:cxnSp>
          <p:nvCxnSpPr>
            <p:cNvPr id="116" name="Straight Arrow Connector 115"/>
            <p:cNvCxnSpPr/>
            <p:nvPr/>
          </p:nvCxnSpPr>
          <p:spPr>
            <a:xfrm>
              <a:off x="4070308" y="1439862"/>
              <a:ext cx="1219200" cy="152400"/>
            </a:xfrm>
            <a:prstGeom prst="straightConnector1">
              <a:avLst/>
            </a:prstGeom>
            <a:ln w="5715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rot="378021">
              <a:off x="3779837" y="1560521"/>
              <a:ext cx="1397828" cy="338062"/>
            </a:xfrm>
            <a:prstGeom prst="rect">
              <a:avLst/>
            </a:prstGeom>
            <a:noFill/>
          </p:spPr>
          <p:txBody>
            <a:bodyPr wrap="none" lIns="0" tIns="0" rIns="0" bIns="0" rtlCol="0" anchor="ctr" anchorCtr="1">
              <a:noAutofit/>
            </a:bodyPr>
            <a:lstStyle/>
            <a:p>
              <a:pPr algn="ctr">
                <a:lnSpc>
                  <a:spcPct val="90000"/>
                </a:lnSpc>
                <a:spcAft>
                  <a:spcPts val="588"/>
                </a:spcAft>
              </a:pPr>
              <a:r>
                <a:rPr lang="en-US" sz="2353" dirty="0">
                  <a:solidFill>
                    <a:srgbClr val="000000"/>
                  </a:solidFill>
                </a:rPr>
                <a:t>request in</a:t>
              </a:r>
            </a:p>
          </p:txBody>
        </p:sp>
      </p:grpSp>
      <p:sp>
        <p:nvSpPr>
          <p:cNvPr id="60" name="TextBox 59"/>
          <p:cNvSpPr txBox="1"/>
          <p:nvPr/>
        </p:nvSpPr>
        <p:spPr>
          <a:xfrm>
            <a:off x="5274277" y="2282762"/>
            <a:ext cx="1195233" cy="224106"/>
          </a:xfrm>
          <a:prstGeom prst="rect">
            <a:avLst/>
          </a:prstGeom>
          <a:solidFill>
            <a:srgbClr val="00B0F0"/>
          </a:solidFill>
        </p:spPr>
        <p:txBody>
          <a:bodyPr wrap="none" lIns="0" tIns="0" rIns="0" bIns="0" rtlCol="0" anchor="ctr" anchorCtr="1">
            <a:normAutofit lnSpcReduction="10000"/>
          </a:bodyPr>
          <a:lstStyle/>
          <a:p>
            <a:pPr>
              <a:lnSpc>
                <a:spcPct val="90000"/>
              </a:lnSpc>
              <a:spcAft>
                <a:spcPts val="588"/>
              </a:spcAft>
            </a:pPr>
            <a:r>
              <a:rPr lang="en-US" sz="1765" dirty="0">
                <a:solidFill>
                  <a:srgbClr val="000000"/>
                </a:solidFill>
              </a:rPr>
              <a:t>start2</a:t>
            </a:r>
          </a:p>
        </p:txBody>
      </p:sp>
      <p:sp>
        <p:nvSpPr>
          <p:cNvPr id="61" name="TextBox 60"/>
          <p:cNvSpPr txBox="1"/>
          <p:nvPr/>
        </p:nvSpPr>
        <p:spPr>
          <a:xfrm>
            <a:off x="5266133" y="2559439"/>
            <a:ext cx="1195233" cy="224106"/>
          </a:xfrm>
          <a:prstGeom prst="rect">
            <a:avLst/>
          </a:prstGeom>
          <a:solidFill>
            <a:srgbClr val="00B0F0"/>
          </a:solidFill>
        </p:spPr>
        <p:txBody>
          <a:bodyPr wrap="none" lIns="0" tIns="0" rIns="0" bIns="0" rtlCol="0" anchor="ctr" anchorCtr="1">
            <a:normAutofit lnSpcReduction="10000"/>
          </a:bodyPr>
          <a:lstStyle>
            <a:defPPr>
              <a:defRPr lang="en-US"/>
            </a:defPPr>
            <a:lvl1pPr>
              <a:lnSpc>
                <a:spcPct val="90000"/>
              </a:lnSpc>
              <a:spcAft>
                <a:spcPts val="600"/>
              </a:spcAft>
              <a:defRPr>
                <a:solidFill>
                  <a:srgbClr val="000000"/>
                </a:solidFill>
              </a:defRPr>
            </a:lvl1pPr>
          </a:lstStyle>
          <a:p>
            <a:r>
              <a:rPr lang="en-US" sz="1765" dirty="0"/>
              <a:t>start3</a:t>
            </a:r>
          </a:p>
        </p:txBody>
      </p:sp>
      <p:sp>
        <p:nvSpPr>
          <p:cNvPr id="62" name="TextBox 61"/>
          <p:cNvSpPr txBox="1"/>
          <p:nvPr/>
        </p:nvSpPr>
        <p:spPr>
          <a:xfrm>
            <a:off x="5266133" y="2836116"/>
            <a:ext cx="1195233" cy="224106"/>
          </a:xfrm>
          <a:prstGeom prst="rect">
            <a:avLst/>
          </a:prstGeom>
          <a:solidFill>
            <a:srgbClr val="00B0F0"/>
          </a:solidFill>
        </p:spPr>
        <p:txBody>
          <a:bodyPr wrap="none" lIns="0" tIns="0" rIns="0" bIns="0" rtlCol="0" anchor="ctr" anchorCtr="1">
            <a:normAutofit lnSpcReduction="10000"/>
          </a:bodyPr>
          <a:lstStyle>
            <a:defPPr>
              <a:defRPr lang="en-US"/>
            </a:defPPr>
            <a:lvl1pPr>
              <a:lnSpc>
                <a:spcPct val="90000"/>
              </a:lnSpc>
              <a:spcAft>
                <a:spcPts val="600"/>
              </a:spcAft>
              <a:defRPr>
                <a:solidFill>
                  <a:srgbClr val="000000"/>
                </a:solidFill>
              </a:defRPr>
            </a:lvl1pPr>
          </a:lstStyle>
          <a:p>
            <a:r>
              <a:rPr lang="en-US" sz="1765" dirty="0"/>
              <a:t>start4</a:t>
            </a:r>
          </a:p>
        </p:txBody>
      </p:sp>
      <p:sp>
        <p:nvSpPr>
          <p:cNvPr id="63" name="TextBox 62"/>
          <p:cNvSpPr txBox="1"/>
          <p:nvPr/>
        </p:nvSpPr>
        <p:spPr>
          <a:xfrm>
            <a:off x="5266133" y="3112996"/>
            <a:ext cx="1195233" cy="224106"/>
          </a:xfrm>
          <a:prstGeom prst="rect">
            <a:avLst/>
          </a:prstGeom>
          <a:solidFill>
            <a:srgbClr val="00B0F0"/>
          </a:solidFill>
        </p:spPr>
        <p:txBody>
          <a:bodyPr wrap="none" lIns="0" tIns="0" rIns="0" bIns="0" rtlCol="0" anchor="ctr" anchorCtr="1">
            <a:normAutofit lnSpcReduction="10000"/>
          </a:bodyPr>
          <a:lstStyle>
            <a:defPPr>
              <a:defRPr lang="en-US"/>
            </a:defPPr>
            <a:lvl1pPr>
              <a:lnSpc>
                <a:spcPct val="90000"/>
              </a:lnSpc>
              <a:spcAft>
                <a:spcPts val="600"/>
              </a:spcAft>
              <a:defRPr>
                <a:solidFill>
                  <a:srgbClr val="000000"/>
                </a:solidFill>
              </a:defRPr>
            </a:lvl1pPr>
          </a:lstStyle>
          <a:p>
            <a:r>
              <a:rPr lang="en-US" sz="1765" dirty="0"/>
              <a:t>start5</a:t>
            </a:r>
          </a:p>
        </p:txBody>
      </p:sp>
      <p:grpSp>
        <p:nvGrpSpPr>
          <p:cNvPr id="11" name="Group 10"/>
          <p:cNvGrpSpPr/>
          <p:nvPr/>
        </p:nvGrpSpPr>
        <p:grpSpPr>
          <a:xfrm>
            <a:off x="3990295" y="5794505"/>
            <a:ext cx="1865310" cy="924820"/>
            <a:chOff x="4070308" y="5885313"/>
            <a:chExt cx="1902713" cy="943365"/>
          </a:xfrm>
        </p:grpSpPr>
        <p:sp>
          <p:nvSpPr>
            <p:cNvPr id="120" name="TextBox 119"/>
            <p:cNvSpPr txBox="1"/>
            <p:nvPr/>
          </p:nvSpPr>
          <p:spPr>
            <a:xfrm>
              <a:off x="4070308" y="6208255"/>
              <a:ext cx="1834835" cy="617894"/>
            </a:xfrm>
            <a:prstGeom prst="rect">
              <a:avLst/>
            </a:prstGeom>
            <a:noFill/>
          </p:spPr>
          <p:txBody>
            <a:bodyPr wrap="none" lIns="0" tIns="0" rIns="0" bIns="0" rtlCol="0" anchor="ctr" anchorCtr="1">
              <a:noAutofit/>
            </a:bodyPr>
            <a:lstStyle/>
            <a:p>
              <a:pPr algn="ctr">
                <a:lnSpc>
                  <a:spcPct val="90000"/>
                </a:lnSpc>
                <a:spcAft>
                  <a:spcPts val="588"/>
                </a:spcAft>
              </a:pPr>
              <a:r>
                <a:rPr lang="en-US" sz="2353" dirty="0">
                  <a:solidFill>
                    <a:srgbClr val="000000"/>
                  </a:solidFill>
                </a:rPr>
                <a:t>response out</a:t>
              </a:r>
              <a:br>
                <a:rPr lang="en-US" sz="2353" dirty="0">
                  <a:solidFill>
                    <a:srgbClr val="000000"/>
                  </a:solidFill>
                </a:rPr>
              </a:br>
              <a:r>
                <a:rPr lang="en-US" sz="2353" dirty="0">
                  <a:solidFill>
                    <a:srgbClr val="000000"/>
                  </a:solidFill>
                </a:rPr>
                <a:t>~100ms</a:t>
              </a:r>
            </a:p>
          </p:txBody>
        </p:sp>
        <p:cxnSp>
          <p:nvCxnSpPr>
            <p:cNvPr id="66" name="Straight Arrow Connector 65"/>
            <p:cNvCxnSpPr>
              <a:stCxn id="125" idx="2"/>
            </p:cNvCxnSpPr>
            <p:nvPr/>
          </p:nvCxnSpPr>
          <p:spPr>
            <a:xfrm>
              <a:off x="5973021" y="5885313"/>
              <a:ext cx="0" cy="943365"/>
            </a:xfrm>
            <a:prstGeom prst="straightConnector1">
              <a:avLst/>
            </a:prstGeom>
            <a:ln w="57150">
              <a:solidFill>
                <a:schemeClr val="bg2">
                  <a:lumMod val="50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22" name="TextBox 121"/>
          <p:cNvSpPr txBox="1"/>
          <p:nvPr/>
        </p:nvSpPr>
        <p:spPr>
          <a:xfrm>
            <a:off x="5257988" y="4564504"/>
            <a:ext cx="1195233" cy="224106"/>
          </a:xfrm>
          <a:prstGeom prst="rect">
            <a:avLst/>
          </a:prstGeom>
          <a:solidFill>
            <a:srgbClr val="00B0F0"/>
          </a:solidFill>
        </p:spPr>
        <p:txBody>
          <a:bodyPr wrap="none" lIns="0" tIns="0" rIns="0" bIns="0" rtlCol="0" anchor="ctr" anchorCtr="1">
            <a:normAutofit lnSpcReduction="10000"/>
          </a:bodyPr>
          <a:lstStyle>
            <a:defPPr>
              <a:defRPr lang="en-US"/>
            </a:defPPr>
            <a:lvl1pPr>
              <a:lnSpc>
                <a:spcPct val="90000"/>
              </a:lnSpc>
              <a:spcAft>
                <a:spcPts val="600"/>
              </a:spcAft>
              <a:defRPr>
                <a:solidFill>
                  <a:srgbClr val="000000"/>
                </a:solidFill>
              </a:defRPr>
            </a:lvl1pPr>
          </a:lstStyle>
          <a:p>
            <a:r>
              <a:rPr lang="en-US" sz="1765" dirty="0"/>
              <a:t>end5</a:t>
            </a:r>
          </a:p>
        </p:txBody>
      </p:sp>
      <p:sp>
        <p:nvSpPr>
          <p:cNvPr id="123" name="TextBox 122"/>
          <p:cNvSpPr txBox="1"/>
          <p:nvPr/>
        </p:nvSpPr>
        <p:spPr>
          <a:xfrm>
            <a:off x="5257988" y="5012586"/>
            <a:ext cx="1195233" cy="224106"/>
          </a:xfrm>
          <a:prstGeom prst="rect">
            <a:avLst/>
          </a:prstGeom>
          <a:solidFill>
            <a:srgbClr val="00B0F0"/>
          </a:solidFill>
        </p:spPr>
        <p:txBody>
          <a:bodyPr wrap="none" lIns="0" tIns="0" rIns="0" bIns="0" rtlCol="0" anchor="ctr" anchorCtr="1">
            <a:normAutofit lnSpcReduction="10000"/>
          </a:bodyPr>
          <a:lstStyle>
            <a:defPPr>
              <a:defRPr lang="en-US"/>
            </a:defPPr>
            <a:lvl1pPr>
              <a:lnSpc>
                <a:spcPct val="90000"/>
              </a:lnSpc>
              <a:spcAft>
                <a:spcPts val="600"/>
              </a:spcAft>
              <a:defRPr>
                <a:solidFill>
                  <a:srgbClr val="000000"/>
                </a:solidFill>
              </a:defRPr>
            </a:lvl1pPr>
          </a:lstStyle>
          <a:p>
            <a:r>
              <a:rPr lang="en-US" sz="1765" dirty="0"/>
              <a:t>end1</a:t>
            </a:r>
          </a:p>
        </p:txBody>
      </p:sp>
      <p:sp>
        <p:nvSpPr>
          <p:cNvPr id="124" name="TextBox 123"/>
          <p:cNvSpPr txBox="1"/>
          <p:nvPr/>
        </p:nvSpPr>
        <p:spPr>
          <a:xfrm>
            <a:off x="5257988" y="5285428"/>
            <a:ext cx="1195233" cy="224106"/>
          </a:xfrm>
          <a:prstGeom prst="rect">
            <a:avLst/>
          </a:prstGeom>
          <a:solidFill>
            <a:srgbClr val="00B0F0"/>
          </a:solidFill>
        </p:spPr>
        <p:txBody>
          <a:bodyPr wrap="none" lIns="0" tIns="0" rIns="0" bIns="0" rtlCol="0" anchor="ctr" anchorCtr="1">
            <a:normAutofit lnSpcReduction="10000"/>
          </a:bodyPr>
          <a:lstStyle>
            <a:defPPr>
              <a:defRPr lang="en-US"/>
            </a:defPPr>
            <a:lvl1pPr>
              <a:lnSpc>
                <a:spcPct val="90000"/>
              </a:lnSpc>
              <a:spcAft>
                <a:spcPts val="600"/>
              </a:spcAft>
              <a:defRPr>
                <a:solidFill>
                  <a:srgbClr val="000000"/>
                </a:solidFill>
              </a:defRPr>
            </a:lvl1pPr>
          </a:lstStyle>
          <a:p>
            <a:r>
              <a:rPr lang="en-US" sz="1765" dirty="0"/>
              <a:t>end3</a:t>
            </a:r>
          </a:p>
        </p:txBody>
      </p:sp>
      <p:sp>
        <p:nvSpPr>
          <p:cNvPr id="125" name="TextBox 124"/>
          <p:cNvSpPr txBox="1"/>
          <p:nvPr/>
        </p:nvSpPr>
        <p:spPr>
          <a:xfrm>
            <a:off x="5257988" y="5546001"/>
            <a:ext cx="1195233" cy="224106"/>
          </a:xfrm>
          <a:prstGeom prst="rect">
            <a:avLst/>
          </a:prstGeom>
          <a:solidFill>
            <a:srgbClr val="00B0F0"/>
          </a:solidFill>
        </p:spPr>
        <p:txBody>
          <a:bodyPr wrap="none" lIns="0" tIns="0" rIns="0" bIns="0" rtlCol="0" anchor="ctr" anchorCtr="1">
            <a:normAutofit lnSpcReduction="10000"/>
          </a:bodyPr>
          <a:lstStyle>
            <a:defPPr>
              <a:defRPr lang="en-US"/>
            </a:defPPr>
            <a:lvl1pPr>
              <a:lnSpc>
                <a:spcPct val="90000"/>
              </a:lnSpc>
              <a:spcAft>
                <a:spcPts val="600"/>
              </a:spcAft>
              <a:defRPr>
                <a:solidFill>
                  <a:srgbClr val="000000"/>
                </a:solidFill>
              </a:defRPr>
            </a:lvl1pPr>
          </a:lstStyle>
          <a:p>
            <a:r>
              <a:rPr lang="en-US" sz="1765" dirty="0"/>
              <a:t>end4</a:t>
            </a:r>
          </a:p>
        </p:txBody>
      </p:sp>
    </p:spTree>
    <p:extLst>
      <p:ext uri="{BB962C8B-B14F-4D97-AF65-F5344CB8AC3E}">
        <p14:creationId xmlns:p14="http://schemas.microsoft.com/office/powerpoint/2010/main" val="39907997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wipe(up)">
                                      <p:cBhvr>
                                        <p:cTn id="11" dur="1000"/>
                                        <p:tgtEl>
                                          <p:spTgt spid="110"/>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92"/>
                                        </p:tgtEl>
                                        <p:attrNameLst>
                                          <p:attrName>style.visibility</p:attrName>
                                        </p:attrNameLst>
                                      </p:cBhvr>
                                      <p:to>
                                        <p:strVal val="visible"/>
                                      </p:to>
                                    </p:set>
                                    <p:animEffect transition="in" filter="wipe(up)">
                                      <p:cBhvr>
                                        <p:cTn id="14" dur="500"/>
                                        <p:tgtEl>
                                          <p:spTgt spid="92"/>
                                        </p:tgtEl>
                                      </p:cBhvr>
                                    </p:animEffect>
                                  </p:childTnLst>
                                </p:cTn>
                              </p:par>
                              <p:par>
                                <p:cTn id="15" presetID="22" presetClass="entr" presetSubtype="1" fill="hold" grpId="0" nodeType="withEffect">
                                  <p:stCondLst>
                                    <p:cond delay="100"/>
                                  </p:stCondLst>
                                  <p:childTnLst>
                                    <p:set>
                                      <p:cBhvr>
                                        <p:cTn id="16" dur="1" fill="hold">
                                          <p:stCondLst>
                                            <p:cond delay="0"/>
                                          </p:stCondLst>
                                        </p:cTn>
                                        <p:tgtEl>
                                          <p:spTgt spid="60"/>
                                        </p:tgtEl>
                                        <p:attrNameLst>
                                          <p:attrName>style.visibility</p:attrName>
                                        </p:attrNameLst>
                                      </p:cBhvr>
                                      <p:to>
                                        <p:strVal val="visible"/>
                                      </p:to>
                                    </p:set>
                                    <p:animEffect transition="in" filter="wipe(up)">
                                      <p:cBhvr>
                                        <p:cTn id="17" dur="500"/>
                                        <p:tgtEl>
                                          <p:spTgt spid="60"/>
                                        </p:tgtEl>
                                      </p:cBhvr>
                                    </p:animEffect>
                                  </p:childTnLst>
                                </p:cTn>
                              </p:par>
                              <p:par>
                                <p:cTn id="18" presetID="22" presetClass="entr" presetSubtype="1" fill="hold" grpId="0" nodeType="withEffect">
                                  <p:stCondLst>
                                    <p:cond delay="200"/>
                                  </p:stCondLst>
                                  <p:childTnLst>
                                    <p:set>
                                      <p:cBhvr>
                                        <p:cTn id="19" dur="1" fill="hold">
                                          <p:stCondLst>
                                            <p:cond delay="0"/>
                                          </p:stCondLst>
                                        </p:cTn>
                                        <p:tgtEl>
                                          <p:spTgt spid="61"/>
                                        </p:tgtEl>
                                        <p:attrNameLst>
                                          <p:attrName>style.visibility</p:attrName>
                                        </p:attrNameLst>
                                      </p:cBhvr>
                                      <p:to>
                                        <p:strVal val="visible"/>
                                      </p:to>
                                    </p:set>
                                    <p:animEffect transition="in" filter="wipe(up)">
                                      <p:cBhvr>
                                        <p:cTn id="20" dur="500"/>
                                        <p:tgtEl>
                                          <p:spTgt spid="61"/>
                                        </p:tgtEl>
                                      </p:cBhvr>
                                    </p:animEffect>
                                  </p:childTnLst>
                                </p:cTn>
                              </p:par>
                              <p:par>
                                <p:cTn id="21" presetID="22" presetClass="entr" presetSubtype="1" fill="hold" grpId="0" nodeType="withEffect">
                                  <p:stCondLst>
                                    <p:cond delay="300"/>
                                  </p:stCondLst>
                                  <p:childTnLst>
                                    <p:set>
                                      <p:cBhvr>
                                        <p:cTn id="22" dur="1" fill="hold">
                                          <p:stCondLst>
                                            <p:cond delay="0"/>
                                          </p:stCondLst>
                                        </p:cTn>
                                        <p:tgtEl>
                                          <p:spTgt spid="62"/>
                                        </p:tgtEl>
                                        <p:attrNameLst>
                                          <p:attrName>style.visibility</p:attrName>
                                        </p:attrNameLst>
                                      </p:cBhvr>
                                      <p:to>
                                        <p:strVal val="visible"/>
                                      </p:to>
                                    </p:set>
                                    <p:animEffect transition="in" filter="wipe(up)">
                                      <p:cBhvr>
                                        <p:cTn id="23" dur="500"/>
                                        <p:tgtEl>
                                          <p:spTgt spid="62"/>
                                        </p:tgtEl>
                                      </p:cBhvr>
                                    </p:animEffect>
                                  </p:childTnLst>
                                </p:cTn>
                              </p:par>
                              <p:par>
                                <p:cTn id="24" presetID="22" presetClass="entr" presetSubtype="1" fill="hold" grpId="0" nodeType="withEffect">
                                  <p:stCondLst>
                                    <p:cond delay="400"/>
                                  </p:stCondLst>
                                  <p:childTnLst>
                                    <p:set>
                                      <p:cBhvr>
                                        <p:cTn id="25" dur="1" fill="hold">
                                          <p:stCondLst>
                                            <p:cond delay="0"/>
                                          </p:stCondLst>
                                        </p:cTn>
                                        <p:tgtEl>
                                          <p:spTgt spid="63"/>
                                        </p:tgtEl>
                                        <p:attrNameLst>
                                          <p:attrName>style.visibility</p:attrName>
                                        </p:attrNameLst>
                                      </p:cBhvr>
                                      <p:to>
                                        <p:strVal val="visible"/>
                                      </p:to>
                                    </p:set>
                                    <p:animEffect transition="in" filter="wipe(up)">
                                      <p:cBhvr>
                                        <p:cTn id="26" dur="500"/>
                                        <p:tgtEl>
                                          <p:spTgt spid="6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Effect transition="in" filter="wipe(up)">
                                      <p:cBhvr>
                                        <p:cTn id="31" dur="500"/>
                                        <p:tgtEl>
                                          <p:spTgt spid="91"/>
                                        </p:tgtEl>
                                      </p:cBhvr>
                                    </p:animEffect>
                                  </p:childTnLst>
                                </p:cTn>
                              </p:par>
                              <p:par>
                                <p:cTn id="32" presetID="22" presetClass="entr" presetSubtype="1" fill="hold" grpId="0" nodeType="withEffect">
                                  <p:stCondLst>
                                    <p:cond delay="100"/>
                                  </p:stCondLst>
                                  <p:childTnLst>
                                    <p:set>
                                      <p:cBhvr>
                                        <p:cTn id="33" dur="1" fill="hold">
                                          <p:stCondLst>
                                            <p:cond delay="0"/>
                                          </p:stCondLst>
                                        </p:cTn>
                                        <p:tgtEl>
                                          <p:spTgt spid="122"/>
                                        </p:tgtEl>
                                        <p:attrNameLst>
                                          <p:attrName>style.visibility</p:attrName>
                                        </p:attrNameLst>
                                      </p:cBhvr>
                                      <p:to>
                                        <p:strVal val="visible"/>
                                      </p:to>
                                    </p:set>
                                    <p:animEffect transition="in" filter="wipe(up)">
                                      <p:cBhvr>
                                        <p:cTn id="34" dur="500"/>
                                        <p:tgtEl>
                                          <p:spTgt spid="122"/>
                                        </p:tgtEl>
                                      </p:cBhvr>
                                    </p:animEffect>
                                  </p:childTnLst>
                                </p:cTn>
                              </p:par>
                              <p:par>
                                <p:cTn id="35" presetID="22" presetClass="entr" presetSubtype="1" fill="hold" grpId="0" nodeType="withEffect">
                                  <p:stCondLst>
                                    <p:cond delay="400"/>
                                  </p:stCondLst>
                                  <p:childTnLst>
                                    <p:set>
                                      <p:cBhvr>
                                        <p:cTn id="36" dur="1" fill="hold">
                                          <p:stCondLst>
                                            <p:cond delay="0"/>
                                          </p:stCondLst>
                                        </p:cTn>
                                        <p:tgtEl>
                                          <p:spTgt spid="123"/>
                                        </p:tgtEl>
                                        <p:attrNameLst>
                                          <p:attrName>style.visibility</p:attrName>
                                        </p:attrNameLst>
                                      </p:cBhvr>
                                      <p:to>
                                        <p:strVal val="visible"/>
                                      </p:to>
                                    </p:set>
                                    <p:animEffect transition="in" filter="wipe(up)">
                                      <p:cBhvr>
                                        <p:cTn id="37" dur="500"/>
                                        <p:tgtEl>
                                          <p:spTgt spid="123"/>
                                        </p:tgtEl>
                                      </p:cBhvr>
                                    </p:animEffect>
                                  </p:childTnLst>
                                </p:cTn>
                              </p:par>
                              <p:par>
                                <p:cTn id="38" presetID="22" presetClass="entr" presetSubtype="1" fill="hold" grpId="0" nodeType="withEffect">
                                  <p:stCondLst>
                                    <p:cond delay="500"/>
                                  </p:stCondLst>
                                  <p:childTnLst>
                                    <p:set>
                                      <p:cBhvr>
                                        <p:cTn id="39" dur="1" fill="hold">
                                          <p:stCondLst>
                                            <p:cond delay="0"/>
                                          </p:stCondLst>
                                        </p:cTn>
                                        <p:tgtEl>
                                          <p:spTgt spid="124"/>
                                        </p:tgtEl>
                                        <p:attrNameLst>
                                          <p:attrName>style.visibility</p:attrName>
                                        </p:attrNameLst>
                                      </p:cBhvr>
                                      <p:to>
                                        <p:strVal val="visible"/>
                                      </p:to>
                                    </p:set>
                                    <p:animEffect transition="in" filter="wipe(up)">
                                      <p:cBhvr>
                                        <p:cTn id="40" dur="500"/>
                                        <p:tgtEl>
                                          <p:spTgt spid="124"/>
                                        </p:tgtEl>
                                      </p:cBhvr>
                                    </p:animEffect>
                                  </p:childTnLst>
                                </p:cTn>
                              </p:par>
                              <p:par>
                                <p:cTn id="41" presetID="22" presetClass="entr" presetSubtype="1" fill="hold" grpId="0" nodeType="withEffect">
                                  <p:stCondLst>
                                    <p:cond delay="500"/>
                                  </p:stCondLst>
                                  <p:childTnLst>
                                    <p:set>
                                      <p:cBhvr>
                                        <p:cTn id="42" dur="1" fill="hold">
                                          <p:stCondLst>
                                            <p:cond delay="0"/>
                                          </p:stCondLst>
                                        </p:cTn>
                                        <p:tgtEl>
                                          <p:spTgt spid="125"/>
                                        </p:tgtEl>
                                        <p:attrNameLst>
                                          <p:attrName>style.visibility</p:attrName>
                                        </p:attrNameLst>
                                      </p:cBhvr>
                                      <p:to>
                                        <p:strVal val="visible"/>
                                      </p:to>
                                    </p:set>
                                    <p:animEffect transition="in" filter="wipe(up)">
                                      <p:cBhvr>
                                        <p:cTn id="43" dur="500"/>
                                        <p:tgtEl>
                                          <p:spTgt spid="125"/>
                                        </p:tgtEl>
                                      </p:cBhvr>
                                    </p:animEffect>
                                  </p:childTnLst>
                                </p:cTn>
                              </p:par>
                            </p:childTnLst>
                          </p:cTn>
                        </p:par>
                        <p:par>
                          <p:cTn id="44" fill="hold">
                            <p:stCondLst>
                              <p:cond delay="1000"/>
                            </p:stCondLst>
                            <p:childTnLst>
                              <p:par>
                                <p:cTn id="45" presetID="22" presetClass="entr" presetSubtype="1" fill="hold"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up)">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2" grpId="0" animBg="1"/>
      <p:bldP spid="60" grpId="0" animBg="1"/>
      <p:bldP spid="61" grpId="0" animBg="1"/>
      <p:bldP spid="62" grpId="0" animBg="1"/>
      <p:bldP spid="63" grpId="0" animBg="1"/>
      <p:bldP spid="122" grpId="0" animBg="1"/>
      <p:bldP spid="123" grpId="0" animBg="1"/>
      <p:bldP spid="124" grpId="0" animBg="1"/>
      <p:bldP spid="12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Asynchronous code</a:t>
            </a:r>
          </a:p>
        </p:txBody>
      </p:sp>
      <p:sp>
        <p:nvSpPr>
          <p:cNvPr id="3" name="Text Placeholder 2"/>
          <p:cNvSpPr>
            <a:spLocks noGrp="1"/>
          </p:cNvSpPr>
          <p:nvPr>
            <p:ph type="body" sz="quarter" idx="10"/>
          </p:nvPr>
        </p:nvSpPr>
        <p:spPr>
          <a:xfrm>
            <a:off x="269240" y="1197639"/>
            <a:ext cx="11653522" cy="5204779"/>
          </a:xfrm>
        </p:spPr>
        <p:txBody>
          <a:bodyPr>
            <a:normAutofit fontScale="77500" lnSpcReduction="20000"/>
          </a:bodyPr>
          <a:lstStyle/>
          <a:p>
            <a:endParaRPr lang="en-US" sz="1765" dirty="0">
              <a:solidFill>
                <a:srgbClr val="0000FF"/>
              </a:solidFill>
              <a:highlight>
                <a:srgbClr val="FFFFFF"/>
              </a:highlight>
            </a:endParaRPr>
          </a:p>
          <a:p>
            <a:r>
              <a:rPr lang="en-US" sz="1765" dirty="0">
                <a:solidFill>
                  <a:srgbClr val="008000"/>
                </a:solidFill>
                <a:highlight>
                  <a:srgbClr val="FFFFFF"/>
                </a:highlight>
              </a:rPr>
              <a:t>// table1.DataSource = await </a:t>
            </a:r>
            <a:r>
              <a:rPr lang="en-US" sz="1765" dirty="0" err="1" smtClean="0">
                <a:solidFill>
                  <a:srgbClr val="008000"/>
                </a:solidFill>
                <a:highlight>
                  <a:srgbClr val="FFFFFF"/>
                </a:highlight>
              </a:rPr>
              <a:t>LoadInstrumentsAsync</a:t>
            </a:r>
            <a:r>
              <a:rPr lang="en-US" sz="1765" dirty="0" smtClean="0">
                <a:solidFill>
                  <a:srgbClr val="008000"/>
                </a:solidFill>
                <a:highlight>
                  <a:srgbClr val="FFFFFF"/>
                </a:highlight>
              </a:rPr>
              <a:t>(1,5</a:t>
            </a:r>
            <a:r>
              <a:rPr lang="en-US" sz="1765" dirty="0">
                <a:solidFill>
                  <a:srgbClr val="008000"/>
                </a:solidFill>
                <a:highlight>
                  <a:srgbClr val="FFFFFF"/>
                </a:highlight>
              </a:rPr>
              <a:t>);</a:t>
            </a:r>
          </a:p>
          <a:p>
            <a:r>
              <a:rPr lang="en-US" sz="1765" dirty="0">
                <a:solidFill>
                  <a:srgbClr val="008000"/>
                </a:solidFill>
                <a:highlight>
                  <a:srgbClr val="FFFFFF"/>
                </a:highlight>
              </a:rPr>
              <a:t>// table1.DataBind();</a:t>
            </a:r>
          </a:p>
          <a:p>
            <a:endParaRPr lang="en-US" sz="1765" dirty="0">
              <a:solidFill>
                <a:srgbClr val="0000FF"/>
              </a:solidFill>
              <a:highlight>
                <a:srgbClr val="FFFFFF"/>
              </a:highlight>
            </a:endParaRPr>
          </a:p>
          <a:p>
            <a:r>
              <a:rPr lang="en-US" sz="1765" dirty="0">
                <a:solidFill>
                  <a:srgbClr val="0000FF"/>
                </a:solidFill>
                <a:highlight>
                  <a:srgbClr val="FFFFFF"/>
                </a:highlight>
              </a:rPr>
              <a:t>public</a:t>
            </a:r>
            <a:r>
              <a:rPr lang="en-US" sz="1765" dirty="0">
                <a:solidFill>
                  <a:srgbClr val="000000"/>
                </a:solidFill>
                <a:highlight>
                  <a:srgbClr val="FFFFFF"/>
                </a:highlight>
              </a:rPr>
              <a:t> </a:t>
            </a:r>
            <a:r>
              <a:rPr lang="en-US" sz="1765" dirty="0" err="1">
                <a:solidFill>
                  <a:srgbClr val="0000FF"/>
                </a:solidFill>
                <a:highlight>
                  <a:srgbClr val="FFFFFF"/>
                </a:highlight>
              </a:rPr>
              <a:t>async</a:t>
            </a:r>
            <a:r>
              <a:rPr lang="en-US" sz="1765" dirty="0">
                <a:solidFill>
                  <a:srgbClr val="000000"/>
                </a:solidFill>
                <a:highlight>
                  <a:srgbClr val="FFFFFF"/>
                </a:highlight>
              </a:rPr>
              <a:t> </a:t>
            </a:r>
            <a:r>
              <a:rPr lang="en-US" sz="1765" dirty="0" smtClean="0">
                <a:solidFill>
                  <a:srgbClr val="2B91AF"/>
                </a:solidFill>
                <a:highlight>
                  <a:srgbClr val="FFFFFF"/>
                </a:highlight>
              </a:rPr>
              <a:t>Task</a:t>
            </a:r>
            <a:r>
              <a:rPr lang="en-US" sz="1765" dirty="0" smtClean="0">
                <a:solidFill>
                  <a:srgbClr val="000000"/>
                </a:solidFill>
                <a:highlight>
                  <a:srgbClr val="FFFFFF"/>
                </a:highlight>
              </a:rPr>
              <a:t>&lt;</a:t>
            </a:r>
            <a:r>
              <a:rPr lang="en-US" sz="1765" dirty="0" smtClean="0">
                <a:solidFill>
                  <a:srgbClr val="2B91AF"/>
                </a:solidFill>
                <a:highlight>
                  <a:srgbClr val="FFFFFF"/>
                </a:highlight>
              </a:rPr>
              <a:t>List</a:t>
            </a:r>
            <a:r>
              <a:rPr lang="en-US" sz="1765" dirty="0" smtClean="0">
                <a:solidFill>
                  <a:srgbClr val="000000"/>
                </a:solidFill>
                <a:highlight>
                  <a:srgbClr val="FFFFFF"/>
                </a:highlight>
              </a:rPr>
              <a:t>&lt;</a:t>
            </a:r>
            <a:r>
              <a:rPr lang="en-US" sz="1765" dirty="0" smtClean="0">
                <a:solidFill>
                  <a:srgbClr val="2B91AF"/>
                </a:solidFill>
                <a:highlight>
                  <a:srgbClr val="FFFFFF"/>
                </a:highlight>
              </a:rPr>
              <a:t>Instrument</a:t>
            </a:r>
            <a:r>
              <a:rPr lang="en-US" sz="1765" dirty="0" smtClean="0">
                <a:solidFill>
                  <a:srgbClr val="000000"/>
                </a:solidFill>
                <a:highlight>
                  <a:srgbClr val="FFFFFF"/>
                </a:highlight>
              </a:rPr>
              <a:t>&gt;&gt; </a:t>
            </a:r>
            <a:r>
              <a:rPr lang="en-US" sz="1765" dirty="0" err="1" smtClean="0">
                <a:solidFill>
                  <a:srgbClr val="000000"/>
                </a:solidFill>
                <a:highlight>
                  <a:srgbClr val="FFFFFF"/>
                </a:highlight>
              </a:rPr>
              <a:t>LoadInstrumentsAsync</a:t>
            </a:r>
            <a:r>
              <a:rPr lang="en-US" sz="1765" dirty="0" smtClean="0">
                <a:solidFill>
                  <a:srgbClr val="000000"/>
                </a:solidFill>
                <a:highlight>
                  <a:srgbClr val="FFFFFF"/>
                </a:highlight>
              </a:rPr>
              <a:t>(</a:t>
            </a:r>
            <a:r>
              <a:rPr lang="en-US" sz="1765" dirty="0" err="1" smtClean="0">
                <a:solidFill>
                  <a:srgbClr val="0000FF"/>
                </a:solidFill>
                <a:highlight>
                  <a:srgbClr val="FFFFFF"/>
                </a:highlight>
              </a:rPr>
              <a:t>int</a:t>
            </a:r>
            <a:r>
              <a:rPr lang="en-US" sz="1765" dirty="0" smtClean="0">
                <a:solidFill>
                  <a:srgbClr val="000000"/>
                </a:solidFill>
                <a:highlight>
                  <a:srgbClr val="FFFFFF"/>
                </a:highlight>
              </a:rPr>
              <a:t> </a:t>
            </a:r>
            <a:r>
              <a:rPr lang="en-US" sz="1765" dirty="0">
                <a:solidFill>
                  <a:srgbClr val="000000"/>
                </a:solidFill>
                <a:highlight>
                  <a:srgbClr val="FFFFFF"/>
                </a:highlight>
              </a:rPr>
              <a:t>first, </a:t>
            </a:r>
            <a:r>
              <a:rPr lang="en-US" sz="1765" dirty="0" err="1">
                <a:solidFill>
                  <a:srgbClr val="0000FF"/>
                </a:solidFill>
                <a:highlight>
                  <a:srgbClr val="FFFFFF"/>
                </a:highlight>
              </a:rPr>
              <a:t>int</a:t>
            </a:r>
            <a:r>
              <a:rPr lang="en-US" sz="1765" dirty="0">
                <a:solidFill>
                  <a:srgbClr val="000000"/>
                </a:solidFill>
                <a:highlight>
                  <a:srgbClr val="FFFFFF"/>
                </a:highlight>
              </a:rPr>
              <a:t> last)</a:t>
            </a:r>
          </a:p>
          <a:p>
            <a:r>
              <a:rPr lang="en-US" sz="1765" dirty="0">
                <a:solidFill>
                  <a:srgbClr val="000000"/>
                </a:solidFill>
                <a:highlight>
                  <a:srgbClr val="FFFFFF"/>
                </a:highlight>
              </a:rPr>
              <a:t>{</a:t>
            </a:r>
          </a:p>
          <a:p>
            <a:r>
              <a:rPr lang="en-US" sz="1765" dirty="0">
                <a:solidFill>
                  <a:srgbClr val="000000"/>
                </a:solidFill>
                <a:highlight>
                  <a:srgbClr val="FFFFFF"/>
                </a:highlight>
              </a:rPr>
              <a:t>    </a:t>
            </a:r>
            <a:r>
              <a:rPr lang="en-US" sz="1765" dirty="0" err="1">
                <a:solidFill>
                  <a:srgbClr val="0000FF"/>
                </a:solidFill>
                <a:highlight>
                  <a:srgbClr val="FFFFFF"/>
                </a:highlight>
              </a:rPr>
              <a:t>var</a:t>
            </a:r>
            <a:r>
              <a:rPr lang="en-US" sz="1765" dirty="0">
                <a:solidFill>
                  <a:srgbClr val="000000"/>
                </a:solidFill>
                <a:highlight>
                  <a:srgbClr val="FFFFFF"/>
                </a:highlight>
              </a:rPr>
              <a:t> tasks = </a:t>
            </a:r>
            <a:r>
              <a:rPr lang="en-US" sz="1765" dirty="0">
                <a:solidFill>
                  <a:srgbClr val="0000FF"/>
                </a:solidFill>
                <a:highlight>
                  <a:srgbClr val="FFFFFF"/>
                </a:highlight>
              </a:rPr>
              <a:t>new</a:t>
            </a:r>
            <a:r>
              <a:rPr lang="en-US" sz="1765" dirty="0">
                <a:solidFill>
                  <a:srgbClr val="000000"/>
                </a:solidFill>
                <a:highlight>
                  <a:srgbClr val="FFFFFF"/>
                </a:highlight>
              </a:rPr>
              <a:t> </a:t>
            </a:r>
            <a:r>
              <a:rPr lang="en-US" sz="1765" dirty="0" smtClean="0">
                <a:solidFill>
                  <a:srgbClr val="2B91AF"/>
                </a:solidFill>
                <a:highlight>
                  <a:srgbClr val="FFFFFF"/>
                </a:highlight>
              </a:rPr>
              <a:t>List</a:t>
            </a:r>
            <a:r>
              <a:rPr lang="en-US" sz="1765" dirty="0" smtClean="0">
                <a:solidFill>
                  <a:srgbClr val="000000"/>
                </a:solidFill>
                <a:highlight>
                  <a:srgbClr val="FFFFFF"/>
                </a:highlight>
              </a:rPr>
              <a:t>&lt;</a:t>
            </a:r>
            <a:r>
              <a:rPr lang="en-US" sz="1765" dirty="0" smtClean="0">
                <a:solidFill>
                  <a:srgbClr val="2B91AF"/>
                </a:solidFill>
                <a:highlight>
                  <a:srgbClr val="FFFFFF"/>
                </a:highlight>
              </a:rPr>
              <a:t>Task</a:t>
            </a:r>
            <a:r>
              <a:rPr lang="en-US" sz="1765" dirty="0" smtClean="0">
                <a:solidFill>
                  <a:srgbClr val="000000"/>
                </a:solidFill>
                <a:highlight>
                  <a:srgbClr val="FFFFFF"/>
                </a:highlight>
              </a:rPr>
              <a:t>&lt;</a:t>
            </a:r>
            <a:r>
              <a:rPr lang="en-US" sz="1765" dirty="0">
                <a:solidFill>
                  <a:srgbClr val="2B91AF"/>
                </a:solidFill>
                <a:highlight>
                  <a:srgbClr val="FFFFFF"/>
                </a:highlight>
              </a:rPr>
              <a:t>Instrument</a:t>
            </a:r>
            <a:r>
              <a:rPr lang="en-US" sz="1765" dirty="0" smtClean="0">
                <a:solidFill>
                  <a:srgbClr val="000000"/>
                </a:solidFill>
                <a:highlight>
                  <a:srgbClr val="FFFFFF"/>
                </a:highlight>
              </a:rPr>
              <a:t>&gt;&gt;();</a:t>
            </a:r>
            <a:endParaRPr lang="en-US" sz="1765" dirty="0">
              <a:solidFill>
                <a:srgbClr val="000000"/>
              </a:solidFill>
              <a:highlight>
                <a:srgbClr val="FFFFFF"/>
              </a:highlight>
            </a:endParaRPr>
          </a:p>
          <a:p>
            <a:endParaRPr lang="en-US" sz="1765" dirty="0">
              <a:solidFill>
                <a:srgbClr val="000000"/>
              </a:solidFill>
              <a:highlight>
                <a:srgbClr val="FFFFFF"/>
              </a:highlight>
            </a:endParaRPr>
          </a:p>
          <a:p>
            <a:r>
              <a:rPr lang="nn-NO" sz="1765" dirty="0">
                <a:solidFill>
                  <a:srgbClr val="000000"/>
                </a:solidFill>
                <a:highlight>
                  <a:srgbClr val="FFFFFF"/>
                </a:highlight>
              </a:rPr>
              <a:t>    </a:t>
            </a:r>
            <a:r>
              <a:rPr lang="nn-NO" sz="1765" dirty="0">
                <a:solidFill>
                  <a:srgbClr val="0000FF"/>
                </a:solidFill>
                <a:highlight>
                  <a:srgbClr val="FFFFFF"/>
                </a:highlight>
              </a:rPr>
              <a:t>for</a:t>
            </a:r>
            <a:r>
              <a:rPr lang="nn-NO" sz="1765" dirty="0">
                <a:solidFill>
                  <a:srgbClr val="000000"/>
                </a:solidFill>
                <a:highlight>
                  <a:srgbClr val="FFFFFF"/>
                </a:highlight>
              </a:rPr>
              <a:t> (</a:t>
            </a:r>
            <a:r>
              <a:rPr lang="nn-NO" sz="1765" dirty="0">
                <a:solidFill>
                  <a:srgbClr val="0000FF"/>
                </a:solidFill>
                <a:highlight>
                  <a:srgbClr val="FFFFFF"/>
                </a:highlight>
              </a:rPr>
              <a:t>int</a:t>
            </a:r>
            <a:r>
              <a:rPr lang="nn-NO" sz="1765" dirty="0">
                <a:solidFill>
                  <a:srgbClr val="000000"/>
                </a:solidFill>
                <a:highlight>
                  <a:srgbClr val="FFFFFF"/>
                </a:highlight>
              </a:rPr>
              <a:t> i = first; i &lt;= last; i++)</a:t>
            </a:r>
          </a:p>
          <a:p>
            <a:r>
              <a:rPr lang="en-US" sz="1765" dirty="0">
                <a:solidFill>
                  <a:srgbClr val="000000"/>
                </a:solidFill>
                <a:highlight>
                  <a:srgbClr val="FFFFFF"/>
                </a:highlight>
              </a:rPr>
              <a:t>    {</a:t>
            </a:r>
          </a:p>
          <a:p>
            <a:r>
              <a:rPr lang="en-US" sz="1765" dirty="0">
                <a:solidFill>
                  <a:srgbClr val="000000"/>
                </a:solidFill>
                <a:highlight>
                  <a:srgbClr val="FFFFFF"/>
                </a:highlight>
              </a:rPr>
              <a:t>        </a:t>
            </a:r>
            <a:r>
              <a:rPr lang="en-US" sz="1765" dirty="0" smtClean="0">
                <a:solidFill>
                  <a:srgbClr val="2B91AF"/>
                </a:solidFill>
                <a:effectLst>
                  <a:glow rad="254000">
                    <a:srgbClr val="FFFF00"/>
                  </a:glow>
                </a:effectLst>
                <a:highlight>
                  <a:srgbClr val="FFFFFF"/>
                </a:highlight>
              </a:rPr>
              <a:t>Task</a:t>
            </a:r>
            <a:r>
              <a:rPr lang="en-US" sz="1765" dirty="0" smtClean="0">
                <a:solidFill>
                  <a:srgbClr val="000000"/>
                </a:solidFill>
                <a:effectLst>
                  <a:glow rad="254000">
                    <a:srgbClr val="FFFF00"/>
                  </a:glow>
                </a:effectLst>
                <a:highlight>
                  <a:srgbClr val="FFFFFF"/>
                </a:highlight>
              </a:rPr>
              <a:t>&lt;</a:t>
            </a:r>
            <a:r>
              <a:rPr lang="en-US" sz="1765" dirty="0">
                <a:solidFill>
                  <a:srgbClr val="2B91AF"/>
                </a:solidFill>
                <a:effectLst>
                  <a:glow rad="254000">
                    <a:srgbClr val="FFFF00"/>
                  </a:glow>
                </a:effectLst>
                <a:highlight>
                  <a:srgbClr val="FFFFFF"/>
                </a:highlight>
              </a:rPr>
              <a:t>Instrument</a:t>
            </a:r>
            <a:r>
              <a:rPr lang="en-US" sz="1765" dirty="0" smtClean="0">
                <a:solidFill>
                  <a:srgbClr val="000000"/>
                </a:solidFill>
                <a:effectLst>
                  <a:glow rad="254000">
                    <a:srgbClr val="FFFF00"/>
                  </a:glow>
                </a:effectLst>
                <a:highlight>
                  <a:srgbClr val="FFFFFF"/>
                </a:highlight>
              </a:rPr>
              <a:t>&gt; </a:t>
            </a:r>
            <a:r>
              <a:rPr lang="en-US" sz="1765" dirty="0">
                <a:solidFill>
                  <a:srgbClr val="000000"/>
                </a:solidFill>
                <a:effectLst>
                  <a:glow rad="254000">
                    <a:srgbClr val="FFFF00"/>
                  </a:glow>
                </a:effectLst>
                <a:highlight>
                  <a:srgbClr val="FFFFFF"/>
                </a:highlight>
              </a:rPr>
              <a:t>t = </a:t>
            </a:r>
            <a:r>
              <a:rPr lang="en-US" sz="1765" dirty="0" err="1" smtClean="0">
                <a:solidFill>
                  <a:srgbClr val="2B91AF"/>
                </a:solidFill>
                <a:effectLst>
                  <a:glow rad="254000">
                    <a:srgbClr val="FFFF00"/>
                  </a:glow>
                </a:effectLst>
                <a:highlight>
                  <a:srgbClr val="FFFFFF"/>
                </a:highlight>
              </a:rPr>
              <a:t>Instrument</a:t>
            </a:r>
            <a:r>
              <a:rPr lang="en-US" sz="1765" dirty="0" err="1" smtClean="0">
                <a:solidFill>
                  <a:srgbClr val="000000"/>
                </a:solidFill>
                <a:effectLst>
                  <a:glow rad="254000">
                    <a:srgbClr val="FFFF00"/>
                  </a:glow>
                </a:effectLst>
                <a:highlight>
                  <a:srgbClr val="FFFFFF"/>
                </a:highlight>
              </a:rPr>
              <a:t>.LoadFromDatabaseAsync</a:t>
            </a:r>
            <a:r>
              <a:rPr lang="en-US" sz="1765" dirty="0" smtClean="0">
                <a:solidFill>
                  <a:srgbClr val="000000"/>
                </a:solidFill>
                <a:effectLst>
                  <a:glow rad="254000">
                    <a:srgbClr val="FFFF00"/>
                  </a:glow>
                </a:effectLst>
                <a:highlight>
                  <a:srgbClr val="FFFFFF"/>
                </a:highlight>
              </a:rPr>
              <a:t>(</a:t>
            </a:r>
            <a:r>
              <a:rPr lang="en-US" sz="1765" dirty="0" err="1" smtClean="0">
                <a:solidFill>
                  <a:srgbClr val="000000"/>
                </a:solidFill>
                <a:effectLst>
                  <a:glow rad="254000">
                    <a:srgbClr val="FFFF00"/>
                  </a:glow>
                </a:effectLst>
                <a:highlight>
                  <a:srgbClr val="FFFFFF"/>
                </a:highlight>
              </a:rPr>
              <a:t>i</a:t>
            </a:r>
            <a:r>
              <a:rPr lang="en-US" sz="1765" dirty="0">
                <a:solidFill>
                  <a:srgbClr val="000000"/>
                </a:solidFill>
                <a:effectLst>
                  <a:glow rad="254000">
                    <a:srgbClr val="FFFF00"/>
                  </a:glow>
                </a:effectLst>
                <a:highlight>
                  <a:srgbClr val="FFFFFF"/>
                </a:highlight>
              </a:rPr>
              <a:t>);</a:t>
            </a:r>
          </a:p>
          <a:p>
            <a:r>
              <a:rPr lang="en-US" sz="1765" dirty="0">
                <a:solidFill>
                  <a:srgbClr val="000000"/>
                </a:solidFill>
                <a:highlight>
                  <a:srgbClr val="FFFFFF"/>
                </a:highlight>
              </a:rPr>
              <a:t>        </a:t>
            </a:r>
            <a:r>
              <a:rPr lang="en-US" sz="1765" dirty="0" err="1">
                <a:solidFill>
                  <a:srgbClr val="000000"/>
                </a:solidFill>
                <a:highlight>
                  <a:srgbClr val="FFFFFF"/>
                </a:highlight>
              </a:rPr>
              <a:t>tasks.Add</a:t>
            </a:r>
            <a:r>
              <a:rPr lang="en-US" sz="1765" dirty="0">
                <a:solidFill>
                  <a:srgbClr val="000000"/>
                </a:solidFill>
                <a:highlight>
                  <a:srgbClr val="FFFFFF"/>
                </a:highlight>
              </a:rPr>
              <a:t>(t);</a:t>
            </a:r>
          </a:p>
          <a:p>
            <a:r>
              <a:rPr lang="en-US" sz="1765" dirty="0">
                <a:solidFill>
                  <a:srgbClr val="000000"/>
                </a:solidFill>
                <a:highlight>
                  <a:srgbClr val="FFFFFF"/>
                </a:highlight>
              </a:rPr>
              <a:t>    }</a:t>
            </a:r>
          </a:p>
          <a:p>
            <a:endParaRPr lang="en-US" sz="1765" dirty="0">
              <a:solidFill>
                <a:srgbClr val="000000"/>
              </a:solidFill>
              <a:highlight>
                <a:srgbClr val="FFFFFF"/>
              </a:highlight>
            </a:endParaRPr>
          </a:p>
          <a:p>
            <a:r>
              <a:rPr lang="en-US" sz="1765" dirty="0">
                <a:solidFill>
                  <a:srgbClr val="000000"/>
                </a:solidFill>
                <a:highlight>
                  <a:srgbClr val="FFFFFF"/>
                </a:highlight>
              </a:rPr>
              <a:t>    </a:t>
            </a:r>
            <a:r>
              <a:rPr lang="en-US" sz="1765" dirty="0" smtClean="0">
                <a:solidFill>
                  <a:srgbClr val="2B91AF"/>
                </a:solidFill>
                <a:highlight>
                  <a:srgbClr val="FFFFFF"/>
                </a:highlight>
              </a:rPr>
              <a:t>Instrument</a:t>
            </a:r>
            <a:r>
              <a:rPr lang="en-US" sz="1765" dirty="0" smtClean="0">
                <a:solidFill>
                  <a:srgbClr val="000000"/>
                </a:solidFill>
                <a:highlight>
                  <a:srgbClr val="FFFFFF"/>
                </a:highlight>
              </a:rPr>
              <a:t>[] </a:t>
            </a:r>
            <a:r>
              <a:rPr lang="en-US" sz="1765" dirty="0" err="1" smtClean="0">
                <a:solidFill>
                  <a:srgbClr val="000000"/>
                </a:solidFill>
                <a:highlight>
                  <a:srgbClr val="FFFFFF"/>
                </a:highlight>
              </a:rPr>
              <a:t>loadedInstruments</a:t>
            </a:r>
            <a:r>
              <a:rPr lang="en-US" sz="1765" dirty="0" smtClean="0">
                <a:solidFill>
                  <a:srgbClr val="000000"/>
                </a:solidFill>
                <a:highlight>
                  <a:srgbClr val="FFFFFF"/>
                </a:highlight>
              </a:rPr>
              <a:t> </a:t>
            </a:r>
            <a:r>
              <a:rPr lang="en-US" sz="1765" dirty="0">
                <a:solidFill>
                  <a:srgbClr val="000000"/>
                </a:solidFill>
                <a:highlight>
                  <a:srgbClr val="FFFFFF"/>
                </a:highlight>
              </a:rPr>
              <a:t>= </a:t>
            </a:r>
            <a:r>
              <a:rPr lang="en-US" sz="1765" dirty="0">
                <a:solidFill>
                  <a:srgbClr val="0000FF"/>
                </a:solidFill>
                <a:effectLst>
                  <a:glow rad="254000">
                    <a:srgbClr val="FFFF00"/>
                  </a:glow>
                </a:effectLst>
                <a:highlight>
                  <a:srgbClr val="FFFFFF"/>
                </a:highlight>
              </a:rPr>
              <a:t>await</a:t>
            </a:r>
            <a:r>
              <a:rPr lang="en-US" sz="1765" dirty="0">
                <a:solidFill>
                  <a:srgbClr val="000000"/>
                </a:solidFill>
                <a:effectLst>
                  <a:glow rad="254000">
                    <a:srgbClr val="FFFF00"/>
                  </a:glow>
                </a:effectLst>
                <a:highlight>
                  <a:srgbClr val="FFFFFF"/>
                </a:highlight>
              </a:rPr>
              <a:t> </a:t>
            </a:r>
            <a:r>
              <a:rPr lang="en-US" sz="1765" dirty="0" err="1">
                <a:solidFill>
                  <a:srgbClr val="2B91AF"/>
                </a:solidFill>
                <a:effectLst>
                  <a:glow rad="254000">
                    <a:srgbClr val="FFFF00"/>
                  </a:glow>
                </a:effectLst>
                <a:highlight>
                  <a:srgbClr val="FFFFFF"/>
                </a:highlight>
              </a:rPr>
              <a:t>Task</a:t>
            </a:r>
            <a:r>
              <a:rPr lang="en-US" sz="1765" dirty="0" err="1">
                <a:solidFill>
                  <a:srgbClr val="000000"/>
                </a:solidFill>
                <a:effectLst>
                  <a:glow rad="254000">
                    <a:srgbClr val="FFFF00"/>
                  </a:glow>
                </a:effectLst>
                <a:highlight>
                  <a:srgbClr val="FFFFFF"/>
                </a:highlight>
              </a:rPr>
              <a:t>.WhenAll</a:t>
            </a:r>
            <a:r>
              <a:rPr lang="en-US" sz="1765" dirty="0">
                <a:solidFill>
                  <a:srgbClr val="000000"/>
                </a:solidFill>
                <a:effectLst>
                  <a:glow rad="254000">
                    <a:srgbClr val="FFFF00"/>
                  </a:glow>
                </a:effectLst>
                <a:highlight>
                  <a:srgbClr val="FFFFFF"/>
                </a:highlight>
              </a:rPr>
              <a:t>(tasks);</a:t>
            </a:r>
          </a:p>
          <a:p>
            <a:r>
              <a:rPr lang="en-US" sz="1765" dirty="0">
                <a:solidFill>
                  <a:srgbClr val="000000"/>
                </a:solidFill>
                <a:highlight>
                  <a:srgbClr val="FFFFFF"/>
                </a:highlight>
              </a:rPr>
              <a:t>    </a:t>
            </a:r>
            <a:r>
              <a:rPr lang="en-US" sz="1765" dirty="0">
                <a:solidFill>
                  <a:srgbClr val="0000FF"/>
                </a:solidFill>
                <a:highlight>
                  <a:srgbClr val="FFFFFF"/>
                </a:highlight>
              </a:rPr>
              <a:t>return</a:t>
            </a:r>
            <a:r>
              <a:rPr lang="en-US" sz="1765" dirty="0">
                <a:solidFill>
                  <a:srgbClr val="000000"/>
                </a:solidFill>
                <a:highlight>
                  <a:srgbClr val="FFFFFF"/>
                </a:highlight>
              </a:rPr>
              <a:t> </a:t>
            </a:r>
            <a:r>
              <a:rPr lang="en-US" sz="1765" dirty="0" err="1" smtClean="0">
                <a:solidFill>
                  <a:srgbClr val="000000"/>
                </a:solidFill>
                <a:highlight>
                  <a:srgbClr val="FFFFFF"/>
                </a:highlight>
              </a:rPr>
              <a:t>loadedInstruments.ToList</a:t>
            </a:r>
            <a:r>
              <a:rPr lang="en-US" sz="1765" dirty="0">
                <a:solidFill>
                  <a:srgbClr val="000000"/>
                </a:solidFill>
                <a:highlight>
                  <a:srgbClr val="FFFFFF"/>
                </a:highlight>
              </a:rPr>
              <a:t>();</a:t>
            </a:r>
          </a:p>
          <a:p>
            <a:r>
              <a:rPr lang="en-US" sz="1765" dirty="0">
                <a:solidFill>
                  <a:srgbClr val="000000"/>
                </a:solidFill>
                <a:highlight>
                  <a:srgbClr val="FFFFFF"/>
                </a:highlight>
              </a:rPr>
              <a:t>}</a:t>
            </a:r>
          </a:p>
        </p:txBody>
      </p:sp>
    </p:spTree>
    <p:extLst>
      <p:ext uri="{BB962C8B-B14F-4D97-AF65-F5344CB8AC3E}">
        <p14:creationId xmlns:p14="http://schemas.microsoft.com/office/powerpoint/2010/main" val="2584893854"/>
      </p:ext>
    </p:extLst>
  </p:cSld>
  <p:clrMapOvr>
    <a:masterClrMapping/>
  </p:clrMapOvr>
  <p:transition>
    <p:pull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17" name="Explosion 1 16"/>
          <p:cNvSpPr/>
          <p:nvPr/>
        </p:nvSpPr>
        <p:spPr>
          <a:xfrm>
            <a:off x="1402900" y="4746037"/>
            <a:ext cx="1535302" cy="822307"/>
          </a:xfrm>
          <a:prstGeom prst="irregularSeal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012"/>
            <a:r>
              <a:rPr lang="en-US" dirty="0">
                <a:solidFill>
                  <a:srgbClr val="FFFFFF"/>
                </a:solidFill>
              </a:rPr>
              <a:t>Click</a:t>
            </a:r>
            <a:endParaRPr lang="en-GB" dirty="0">
              <a:solidFill>
                <a:srgbClr val="FFFFFF"/>
              </a:solidFill>
            </a:endParaRPr>
          </a:p>
        </p:txBody>
      </p:sp>
      <p:sp>
        <p:nvSpPr>
          <p:cNvPr id="15" name="TextBox 14"/>
          <p:cNvSpPr txBox="1"/>
          <p:nvPr/>
        </p:nvSpPr>
        <p:spPr>
          <a:xfrm>
            <a:off x="5575863" y="3124233"/>
            <a:ext cx="6076569" cy="1180876"/>
          </a:xfrm>
          <a:prstGeom prst="rect">
            <a:avLst/>
          </a:prstGeom>
          <a:solidFill>
            <a:srgbClr val="002060"/>
          </a:solidFill>
        </p:spPr>
        <p:txBody>
          <a:bodyPr wrap="none" lIns="91414" tIns="91414" rIns="91414" bIns="91414" rtlCol="0">
            <a:noAutofit/>
          </a:bodyPr>
          <a:lstStyle/>
          <a:p>
            <a:pPr defTabSz="914012">
              <a:lnSpc>
                <a:spcPct val="115000"/>
              </a:lnSpc>
            </a:pPr>
            <a:r>
              <a:rPr lang="en-US" sz="2000" b="1" dirty="0" err="1">
                <a:solidFill>
                  <a:srgbClr val="569CD6"/>
                </a:solidFill>
                <a:latin typeface="Consolas"/>
                <a:ea typeface="Calibri"/>
                <a:cs typeface="Times New Roman"/>
              </a:rPr>
              <a:t>async</a:t>
            </a:r>
            <a:r>
              <a:rPr lang="en-US" sz="2000" b="1" dirty="0">
                <a:solidFill>
                  <a:srgbClr val="569CD6"/>
                </a:solidFill>
                <a:latin typeface="Consolas"/>
                <a:ea typeface="Calibri"/>
                <a:cs typeface="Times New Roman"/>
              </a:rPr>
              <a:t> </a:t>
            </a:r>
            <a:r>
              <a:rPr lang="en-US" sz="2000" b="1" dirty="0">
                <a:solidFill>
                  <a:srgbClr val="4EC9B0"/>
                </a:solidFill>
                <a:latin typeface="Consolas"/>
                <a:ea typeface="Calibri"/>
                <a:cs typeface="Times New Roman"/>
              </a:rPr>
              <a:t>Task</a:t>
            </a:r>
            <a:r>
              <a:rPr lang="en-US" sz="2000" dirty="0">
                <a:solidFill>
                  <a:srgbClr val="C8C8C8"/>
                </a:solidFill>
                <a:latin typeface="Consolas"/>
                <a:ea typeface="Calibri"/>
                <a:cs typeface="Times New Roman"/>
              </a:rPr>
              <a:t> </a:t>
            </a:r>
            <a:r>
              <a:rPr lang="en-US" sz="2000" b="1" dirty="0" err="1">
                <a:solidFill>
                  <a:srgbClr val="C8C8C8"/>
                </a:solidFill>
                <a:latin typeface="Consolas"/>
                <a:ea typeface="Calibri"/>
                <a:cs typeface="Times New Roman"/>
              </a:rPr>
              <a:t>LoadSettingsAsync</a:t>
            </a:r>
            <a:r>
              <a:rPr lang="en-US" sz="2000" dirty="0">
                <a:solidFill>
                  <a:srgbClr val="C8C8C8"/>
                </a:solidFill>
                <a:latin typeface="Consolas"/>
                <a:ea typeface="Calibri"/>
                <a:cs typeface="Times New Roman"/>
              </a:rPr>
              <a:t>() {</a:t>
            </a:r>
            <a:endParaRPr lang="en-US" sz="2800" dirty="0">
              <a:solidFill>
                <a:srgbClr val="FFFFFF"/>
              </a:solidFill>
              <a:latin typeface="Calibri"/>
              <a:ea typeface="Calibri"/>
              <a:cs typeface="Times New Roman"/>
            </a:endParaRPr>
          </a:p>
          <a:p>
            <a:pPr defTabSz="914012">
              <a:lnSpc>
                <a:spcPct val="115000"/>
              </a:lnSpc>
            </a:pPr>
            <a:r>
              <a:rPr lang="en-US" sz="2000" dirty="0">
                <a:solidFill>
                  <a:srgbClr val="C8C8C8"/>
                </a:solidFill>
                <a:latin typeface="Consolas"/>
                <a:ea typeface="Calibri"/>
                <a:cs typeface="Times New Roman"/>
              </a:rPr>
              <a:t>  </a:t>
            </a:r>
            <a:r>
              <a:rPr lang="en-US" sz="2000" b="1" dirty="0">
                <a:solidFill>
                  <a:srgbClr val="569CD6"/>
                </a:solidFill>
                <a:latin typeface="Consolas"/>
                <a:ea typeface="Calibri"/>
                <a:cs typeface="Times New Roman"/>
              </a:rPr>
              <a:t>await </a:t>
            </a:r>
            <a:r>
              <a:rPr lang="en-US" sz="2000" b="1" dirty="0" err="1">
                <a:solidFill>
                  <a:srgbClr val="C8C8C8"/>
                </a:solidFill>
                <a:latin typeface="Consolas"/>
                <a:ea typeface="Calibri"/>
                <a:cs typeface="Times New Roman"/>
              </a:rPr>
              <a:t>IO</a:t>
            </a:r>
            <a:r>
              <a:rPr lang="en-US" sz="2000" dirty="0" err="1">
                <a:solidFill>
                  <a:srgbClr val="C8C8C8"/>
                </a:solidFill>
                <a:latin typeface="Consolas"/>
                <a:ea typeface="Calibri"/>
                <a:cs typeface="Times New Roman"/>
              </a:rPr>
              <a:t>.</a:t>
            </a:r>
            <a:r>
              <a:rPr lang="en-US" sz="2000" b="1" dirty="0" err="1">
                <a:solidFill>
                  <a:srgbClr val="4EC9B0"/>
                </a:solidFill>
                <a:latin typeface="Consolas"/>
                <a:ea typeface="Calibri"/>
                <a:cs typeface="Times New Roman"/>
              </a:rPr>
              <a:t>Network</a:t>
            </a:r>
            <a:r>
              <a:rPr lang="en-US" sz="2000" dirty="0" err="1">
                <a:solidFill>
                  <a:srgbClr val="C8C8C8"/>
                </a:solidFill>
                <a:latin typeface="Consolas"/>
                <a:ea typeface="Calibri"/>
                <a:cs typeface="Times New Roman"/>
              </a:rPr>
              <a:t>.</a:t>
            </a:r>
            <a:r>
              <a:rPr lang="en-US" sz="2000" b="1" dirty="0" err="1">
                <a:solidFill>
                  <a:srgbClr val="C8C8C8"/>
                </a:solidFill>
                <a:latin typeface="Consolas"/>
                <a:ea typeface="Calibri"/>
                <a:cs typeface="Times New Roman"/>
              </a:rPr>
              <a:t>DownloadAsync</a:t>
            </a:r>
            <a:r>
              <a:rPr lang="en-US" sz="2000" dirty="0">
                <a:solidFill>
                  <a:srgbClr val="C8C8C8"/>
                </a:solidFill>
                <a:latin typeface="Consolas"/>
                <a:ea typeface="Calibri"/>
                <a:cs typeface="Times New Roman"/>
              </a:rPr>
              <a:t>(</a:t>
            </a:r>
            <a:r>
              <a:rPr lang="en-US" sz="2000" b="1" dirty="0">
                <a:solidFill>
                  <a:srgbClr val="C8C8C8"/>
                </a:solidFill>
                <a:latin typeface="Consolas"/>
                <a:ea typeface="Calibri"/>
                <a:cs typeface="Times New Roman"/>
              </a:rPr>
              <a:t>path</a:t>
            </a:r>
            <a:r>
              <a:rPr lang="en-US" sz="2000" dirty="0">
                <a:solidFill>
                  <a:srgbClr val="C8C8C8"/>
                </a:solidFill>
                <a:latin typeface="Consolas"/>
                <a:ea typeface="Calibri"/>
                <a:cs typeface="Times New Roman"/>
              </a:rPr>
              <a:t>);</a:t>
            </a:r>
            <a:br>
              <a:rPr lang="en-US" sz="2000" dirty="0">
                <a:solidFill>
                  <a:srgbClr val="C8C8C8"/>
                </a:solidFill>
                <a:latin typeface="Consolas"/>
                <a:ea typeface="Calibri"/>
                <a:cs typeface="Times New Roman"/>
              </a:rPr>
            </a:br>
            <a:r>
              <a:rPr lang="en-US" sz="2000" dirty="0">
                <a:solidFill>
                  <a:srgbClr val="C8C8C8"/>
                </a:solidFill>
                <a:latin typeface="Consolas"/>
                <a:ea typeface="Calibri"/>
                <a:cs typeface="Times New Roman"/>
              </a:rPr>
              <a:t>}</a:t>
            </a:r>
            <a:endParaRPr lang="en-US" sz="2800" dirty="0">
              <a:solidFill>
                <a:srgbClr val="FFFFFF"/>
              </a:solidFill>
              <a:latin typeface="Calibri"/>
              <a:ea typeface="Calibri"/>
              <a:cs typeface="Times New Roman"/>
            </a:endParaRPr>
          </a:p>
        </p:txBody>
      </p:sp>
      <p:sp>
        <p:nvSpPr>
          <p:cNvPr id="9" name="TextBox 8"/>
          <p:cNvSpPr txBox="1"/>
          <p:nvPr/>
        </p:nvSpPr>
        <p:spPr>
          <a:xfrm>
            <a:off x="1491692" y="2133015"/>
            <a:ext cx="3971763" cy="1564499"/>
          </a:xfrm>
          <a:prstGeom prst="rect">
            <a:avLst/>
          </a:prstGeom>
          <a:solidFill>
            <a:srgbClr val="002060"/>
          </a:solidFill>
        </p:spPr>
        <p:txBody>
          <a:bodyPr wrap="none" lIns="91414" tIns="91414" rIns="91414" bIns="91414" rtlCol="0">
            <a:noAutofit/>
          </a:bodyPr>
          <a:lstStyle/>
          <a:p>
            <a:pPr defTabSz="914012">
              <a:lnSpc>
                <a:spcPct val="115000"/>
              </a:lnSpc>
            </a:pPr>
            <a:r>
              <a:rPr lang="en-US" sz="2000" b="1" dirty="0" err="1">
                <a:solidFill>
                  <a:srgbClr val="569CD6"/>
                </a:solidFill>
                <a:latin typeface="Consolas"/>
                <a:ea typeface="Calibri"/>
                <a:cs typeface="Times New Roman"/>
              </a:rPr>
              <a:t>async</a:t>
            </a:r>
            <a:r>
              <a:rPr lang="en-US" sz="2000" b="1" dirty="0">
                <a:solidFill>
                  <a:srgbClr val="569CD6"/>
                </a:solidFill>
                <a:latin typeface="Consolas"/>
                <a:ea typeface="Calibri"/>
                <a:cs typeface="Times New Roman"/>
              </a:rPr>
              <a:t> void</a:t>
            </a:r>
            <a:r>
              <a:rPr lang="en-US" sz="2000" dirty="0">
                <a:solidFill>
                  <a:srgbClr val="C8C8C8"/>
                </a:solidFill>
                <a:latin typeface="Consolas"/>
                <a:ea typeface="Calibri"/>
                <a:cs typeface="Times New Roman"/>
              </a:rPr>
              <a:t> </a:t>
            </a:r>
            <a:r>
              <a:rPr lang="en-US" sz="2000" b="1" dirty="0">
                <a:solidFill>
                  <a:srgbClr val="C8C8C8"/>
                </a:solidFill>
                <a:latin typeface="Consolas"/>
                <a:ea typeface="Calibri"/>
                <a:cs typeface="Times New Roman"/>
              </a:rPr>
              <a:t>Button1_Click(){</a:t>
            </a:r>
            <a:br>
              <a:rPr lang="en-US" sz="2000" b="1" dirty="0">
                <a:solidFill>
                  <a:srgbClr val="C8C8C8"/>
                </a:solidFill>
                <a:latin typeface="Consolas"/>
                <a:ea typeface="Calibri"/>
                <a:cs typeface="Times New Roman"/>
              </a:rPr>
            </a:br>
            <a:r>
              <a:rPr lang="en-US" sz="2000" dirty="0">
                <a:solidFill>
                  <a:srgbClr val="C8C8C8"/>
                </a:solidFill>
                <a:latin typeface="Consolas"/>
                <a:ea typeface="Calibri"/>
                <a:cs typeface="Times New Roman"/>
              </a:rPr>
              <a:t>  </a:t>
            </a:r>
            <a:r>
              <a:rPr lang="en-US" sz="2000" b="1" dirty="0">
                <a:solidFill>
                  <a:srgbClr val="569CD6"/>
                </a:solidFill>
                <a:latin typeface="Consolas"/>
                <a:ea typeface="Calibri"/>
                <a:cs typeface="Times New Roman"/>
              </a:rPr>
              <a:t>await </a:t>
            </a:r>
            <a:r>
              <a:rPr lang="en-US" sz="2000" b="1" dirty="0" err="1">
                <a:solidFill>
                  <a:srgbClr val="C8C8C8"/>
                </a:solidFill>
                <a:latin typeface="Consolas"/>
                <a:ea typeface="Calibri"/>
                <a:cs typeface="Times New Roman"/>
              </a:rPr>
              <a:t>LoadSettingsAsync</a:t>
            </a:r>
            <a:r>
              <a:rPr lang="en-US" sz="2000" dirty="0">
                <a:solidFill>
                  <a:srgbClr val="C8C8C8"/>
                </a:solidFill>
                <a:latin typeface="Consolas"/>
                <a:ea typeface="Calibri"/>
                <a:cs typeface="Times New Roman"/>
              </a:rPr>
              <a:t>();</a:t>
            </a:r>
            <a:endParaRPr lang="en-US" sz="2800" dirty="0">
              <a:solidFill>
                <a:srgbClr val="FFFFFF"/>
              </a:solidFill>
              <a:latin typeface="Calibri"/>
              <a:ea typeface="Calibri"/>
              <a:cs typeface="Times New Roman"/>
            </a:endParaRPr>
          </a:p>
          <a:p>
            <a:pPr defTabSz="914012">
              <a:lnSpc>
                <a:spcPct val="115000"/>
              </a:lnSpc>
            </a:pPr>
            <a:r>
              <a:rPr lang="en-US" sz="2000" dirty="0">
                <a:solidFill>
                  <a:srgbClr val="C8C8C8"/>
                </a:solidFill>
                <a:latin typeface="Consolas"/>
                <a:ea typeface="Calibri"/>
                <a:cs typeface="Times New Roman"/>
              </a:rPr>
              <a:t>  </a:t>
            </a:r>
            <a:r>
              <a:rPr lang="en-US" sz="2000" b="1" dirty="0" err="1">
                <a:solidFill>
                  <a:srgbClr val="C8C8C8"/>
                </a:solidFill>
                <a:latin typeface="Consolas"/>
                <a:ea typeface="Calibri"/>
                <a:cs typeface="Times New Roman"/>
              </a:rPr>
              <a:t>UpdateView</a:t>
            </a:r>
            <a:r>
              <a:rPr lang="en-US" sz="2000" dirty="0">
                <a:solidFill>
                  <a:srgbClr val="C8C8C8"/>
                </a:solidFill>
                <a:latin typeface="Consolas"/>
                <a:ea typeface="Calibri"/>
                <a:cs typeface="Times New Roman"/>
              </a:rPr>
              <a:t>();</a:t>
            </a:r>
            <a:br>
              <a:rPr lang="en-US" sz="2000" dirty="0">
                <a:solidFill>
                  <a:srgbClr val="C8C8C8"/>
                </a:solidFill>
                <a:latin typeface="Consolas"/>
                <a:ea typeface="Calibri"/>
                <a:cs typeface="Times New Roman"/>
              </a:rPr>
            </a:br>
            <a:r>
              <a:rPr lang="en-US" sz="2000" dirty="0">
                <a:solidFill>
                  <a:srgbClr val="C8C8C8"/>
                </a:solidFill>
                <a:latin typeface="Consolas"/>
                <a:ea typeface="Calibri"/>
                <a:cs typeface="Times New Roman"/>
              </a:rPr>
              <a:t>}</a:t>
            </a:r>
            <a:endParaRPr lang="en-US" sz="2800" dirty="0">
              <a:solidFill>
                <a:srgbClr val="FFFFFF"/>
              </a:solidFill>
              <a:latin typeface="Calibri"/>
              <a:ea typeface="Calibri"/>
              <a:cs typeface="Times New Roman"/>
            </a:endParaRPr>
          </a:p>
        </p:txBody>
      </p:sp>
      <p:sp>
        <p:nvSpPr>
          <p:cNvPr id="8" name="Explosion 1 7"/>
          <p:cNvSpPr/>
          <p:nvPr/>
        </p:nvSpPr>
        <p:spPr>
          <a:xfrm>
            <a:off x="1491691" y="1402124"/>
            <a:ext cx="1535302" cy="822307"/>
          </a:xfrm>
          <a:prstGeom prst="irregularSeal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012"/>
            <a:r>
              <a:rPr lang="en-US" dirty="0">
                <a:solidFill>
                  <a:srgbClr val="FFFFFF"/>
                </a:solidFill>
              </a:rPr>
              <a:t>Click</a:t>
            </a:r>
            <a:endParaRPr lang="en-GB" dirty="0">
              <a:solidFill>
                <a:srgbClr val="FFFFFF"/>
              </a:solidFill>
            </a:endParaRPr>
          </a:p>
        </p:txBody>
      </p:sp>
      <p:sp>
        <p:nvSpPr>
          <p:cNvPr id="2" name="Title 1"/>
          <p:cNvSpPr>
            <a:spLocks noGrp="1"/>
          </p:cNvSpPr>
          <p:nvPr>
            <p:ph type="title"/>
          </p:nvPr>
        </p:nvSpPr>
        <p:spPr/>
        <p:txBody>
          <a:bodyPr/>
          <a:lstStyle/>
          <a:p>
            <a:r>
              <a:rPr lang="en-US" dirty="0" smtClean="0"/>
              <a:t>Understanding Async</a:t>
            </a:r>
            <a:endParaRPr lang="en-US" dirty="0"/>
          </a:p>
        </p:txBody>
      </p:sp>
      <p:sp>
        <p:nvSpPr>
          <p:cNvPr id="3" name="U-Turn Arrow 2"/>
          <p:cNvSpPr/>
          <p:nvPr/>
        </p:nvSpPr>
        <p:spPr>
          <a:xfrm>
            <a:off x="567660" y="1554996"/>
            <a:ext cx="800081" cy="2713858"/>
          </a:xfrm>
          <a:prstGeom prst="uturnArrow">
            <a:avLst>
              <a:gd name="adj1" fmla="val 14706"/>
              <a:gd name="adj2" fmla="val 13603"/>
              <a:gd name="adj3" fmla="val 27942"/>
              <a:gd name="adj4" fmla="val 46875"/>
              <a:gd name="adj5" fmla="val 51875"/>
            </a:avLst>
          </a:prstGeom>
          <a:gradFill>
            <a:gsLst>
              <a:gs pos="0">
                <a:srgbClr val="732E39"/>
              </a:gs>
              <a:gs pos="0">
                <a:srgbClr val="00B0F0"/>
              </a:gs>
              <a:gs pos="100000">
                <a:srgbClr val="002060"/>
              </a:gs>
            </a:gsLst>
          </a:gra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012"/>
            <a:endParaRPr lang="en-GB">
              <a:solidFill>
                <a:srgbClr val="FFFFFF"/>
              </a:solidFill>
            </a:endParaRPr>
          </a:p>
        </p:txBody>
      </p:sp>
      <p:sp>
        <p:nvSpPr>
          <p:cNvPr id="4" name="U-Turn Arrow 3"/>
          <p:cNvSpPr/>
          <p:nvPr/>
        </p:nvSpPr>
        <p:spPr>
          <a:xfrm rot="10800000">
            <a:off x="522419" y="3126175"/>
            <a:ext cx="800081" cy="2713858"/>
          </a:xfrm>
          <a:prstGeom prst="uturnArrow">
            <a:avLst>
              <a:gd name="adj1" fmla="val 14706"/>
              <a:gd name="adj2" fmla="val 13603"/>
              <a:gd name="adj3" fmla="val 27942"/>
              <a:gd name="adj4" fmla="val 46875"/>
              <a:gd name="adj5" fmla="val 51875"/>
            </a:avLst>
          </a:prstGeom>
          <a:gradFill>
            <a:gsLst>
              <a:gs pos="0">
                <a:srgbClr val="00B0F0"/>
              </a:gs>
              <a:gs pos="100000">
                <a:srgbClr val="002060"/>
              </a:gs>
            </a:gsLst>
          </a:gra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012"/>
            <a:endParaRPr lang="en-GB">
              <a:solidFill>
                <a:srgbClr val="FFFFFF"/>
              </a:solidFill>
            </a:endParaRPr>
          </a:p>
        </p:txBody>
      </p:sp>
      <p:sp>
        <p:nvSpPr>
          <p:cNvPr id="5" name="TextBox 4"/>
          <p:cNvSpPr txBox="1"/>
          <p:nvPr/>
        </p:nvSpPr>
        <p:spPr>
          <a:xfrm rot="16200000">
            <a:off x="-943912" y="3494440"/>
            <a:ext cx="3732741" cy="406151"/>
          </a:xfrm>
          <a:prstGeom prst="rect">
            <a:avLst/>
          </a:prstGeom>
          <a:noFill/>
        </p:spPr>
        <p:txBody>
          <a:bodyPr wrap="square" rtlCol="0" anchor="ctr">
            <a:spAutoFit/>
          </a:bodyPr>
          <a:lstStyle/>
          <a:p>
            <a:pPr algn="ctr" defTabSz="914012"/>
            <a:r>
              <a:rPr lang="en-US" sz="2000" dirty="0">
                <a:solidFill>
                  <a:srgbClr val="FFFFFF"/>
                </a:solidFill>
              </a:rPr>
              <a:t>Message</a:t>
            </a:r>
            <a:r>
              <a:rPr lang="en-US" dirty="0">
                <a:solidFill>
                  <a:srgbClr val="FFFFFF"/>
                </a:solidFill>
              </a:rPr>
              <a:t> pump</a:t>
            </a:r>
            <a:endParaRPr lang="en-GB" dirty="0">
              <a:solidFill>
                <a:srgbClr val="FFFFFF"/>
              </a:solidFill>
            </a:endParaRPr>
          </a:p>
        </p:txBody>
      </p:sp>
      <p:sp>
        <p:nvSpPr>
          <p:cNvPr id="13" name="Bent Arrow 12"/>
          <p:cNvSpPr/>
          <p:nvPr/>
        </p:nvSpPr>
        <p:spPr bwMode="auto">
          <a:xfrm rot="5400000">
            <a:off x="1534325" y="1666739"/>
            <a:ext cx="509946" cy="772793"/>
          </a:xfrm>
          <a:prstGeom prst="bentArrow">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Bent Arrow 13"/>
          <p:cNvSpPr/>
          <p:nvPr/>
        </p:nvSpPr>
        <p:spPr bwMode="auto">
          <a:xfrm rot="5400000">
            <a:off x="5493336" y="2537087"/>
            <a:ext cx="636054" cy="918178"/>
          </a:xfrm>
          <a:prstGeom prst="bentArrow">
            <a:avLst>
              <a:gd name="adj1" fmla="val 18014"/>
              <a:gd name="adj2" fmla="val 25000"/>
              <a:gd name="adj3" fmla="val 25000"/>
              <a:gd name="adj4" fmla="val 4375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Bent Arrow 17"/>
          <p:cNvSpPr/>
          <p:nvPr/>
        </p:nvSpPr>
        <p:spPr bwMode="auto">
          <a:xfrm rot="5400000">
            <a:off x="1499165" y="5087549"/>
            <a:ext cx="509946" cy="772793"/>
          </a:xfrm>
          <a:prstGeom prst="bentArrow">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ounded Rectangle 10"/>
          <p:cNvSpPr/>
          <p:nvPr/>
        </p:nvSpPr>
        <p:spPr bwMode="auto">
          <a:xfrm>
            <a:off x="6270453" y="3918780"/>
            <a:ext cx="1762479" cy="803826"/>
          </a:xfrm>
          <a:prstGeom prst="roundRect">
            <a:avLst/>
          </a:prstGeom>
          <a:solidFill>
            <a:srgbClr val="0070C0">
              <a:alpha val="80000"/>
            </a:srgbClr>
          </a:solid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defTabSz="914012">
              <a:lnSpc>
                <a:spcPct val="115000"/>
              </a:lnSpc>
            </a:pPr>
            <a:r>
              <a:rPr lang="en-US" sz="2400" b="1" dirty="0">
                <a:solidFill>
                  <a:srgbClr val="4EC9B0"/>
                </a:solidFill>
                <a:latin typeface="Segoe UI Light"/>
                <a:ea typeface="Calibri"/>
                <a:cs typeface="Consolas" pitchFamily="49" charset="0"/>
              </a:rPr>
              <a:t>Task ...</a:t>
            </a:r>
            <a:r>
              <a:rPr lang="en-US" sz="2000" b="1" dirty="0">
                <a:solidFill>
                  <a:srgbClr val="4EC9B0"/>
                </a:solidFill>
                <a:ea typeface="Calibri"/>
                <a:cs typeface="Consolas" pitchFamily="49" charset="0"/>
              </a:rPr>
              <a:t/>
            </a:r>
            <a:br>
              <a:rPr lang="en-US" sz="2000" b="1" dirty="0">
                <a:solidFill>
                  <a:srgbClr val="4EC9B0"/>
                </a:solidFill>
                <a:ea typeface="Calibri"/>
                <a:cs typeface="Consolas" pitchFamily="49" charset="0"/>
              </a:rPr>
            </a:br>
            <a:r>
              <a:rPr lang="en-US" dirty="0" err="1">
                <a:solidFill>
                  <a:srgbClr val="FFFFFF">
                    <a:lumMod val="65000"/>
                  </a:srgbClr>
                </a:solidFill>
                <a:ea typeface="Calibri"/>
                <a:cs typeface="Consolas" pitchFamily="49" charset="0"/>
              </a:rPr>
              <a:t>DownloadAsync</a:t>
            </a:r>
            <a:endParaRPr lang="en-US" sz="3600" dirty="0">
              <a:solidFill>
                <a:srgbClr val="FFFFFF">
                  <a:lumMod val="65000"/>
                </a:srgbClr>
              </a:solidFill>
              <a:ea typeface="Calibri"/>
              <a:cs typeface="Consolas" pitchFamily="49" charset="0"/>
            </a:endParaRPr>
          </a:p>
        </p:txBody>
      </p:sp>
      <p:sp>
        <p:nvSpPr>
          <p:cNvPr id="10" name="12-Point Star 9"/>
          <p:cNvSpPr/>
          <p:nvPr/>
        </p:nvSpPr>
        <p:spPr bwMode="auto">
          <a:xfrm>
            <a:off x="6046696" y="3735952"/>
            <a:ext cx="365656" cy="365656"/>
          </a:xfrm>
          <a:prstGeom prst="star12">
            <a:avLst/>
          </a:prstGeom>
          <a:solidFill>
            <a:srgbClr val="FFFF00"/>
          </a:solidFill>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Notched Right Arrow 11"/>
          <p:cNvSpPr/>
          <p:nvPr/>
        </p:nvSpPr>
        <p:spPr bwMode="auto">
          <a:xfrm rot="11694119">
            <a:off x="2592968" y="3180325"/>
            <a:ext cx="3346787" cy="306314"/>
          </a:xfrm>
          <a:prstGeom prst="notchedRightArrow">
            <a:avLst>
              <a:gd name="adj1" fmla="val 40328"/>
              <a:gd name="adj2" fmla="val 50000"/>
            </a:avLst>
          </a:prstGeom>
          <a:gradFill flip="none" rotWithShape="1">
            <a:gsLst>
              <a:gs pos="0">
                <a:srgbClr val="000000"/>
              </a:gs>
              <a:gs pos="39999">
                <a:srgbClr val="0A128C"/>
              </a:gs>
              <a:gs pos="70000">
                <a:srgbClr val="181CC7"/>
              </a:gs>
              <a:gs pos="88000">
                <a:srgbClr val="7005D4"/>
              </a:gs>
              <a:gs pos="100000">
                <a:srgbClr val="8C3D91"/>
              </a:gs>
            </a:gsLst>
            <a:path path="circle">
              <a:fillToRect t="100000" r="100000"/>
            </a:path>
            <a:tileRect l="-100000" b="-100000"/>
          </a:gradFill>
          <a:ln>
            <a:solidFill>
              <a:srgbClr val="00B0F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ounded Rectangle 20"/>
          <p:cNvSpPr/>
          <p:nvPr/>
        </p:nvSpPr>
        <p:spPr bwMode="auto">
          <a:xfrm>
            <a:off x="2378577" y="2830345"/>
            <a:ext cx="2057785" cy="803826"/>
          </a:xfrm>
          <a:prstGeom prst="roundRect">
            <a:avLst/>
          </a:prstGeom>
          <a:solidFill>
            <a:srgbClr val="0070C0">
              <a:alpha val="85000"/>
            </a:srgbClr>
          </a:solid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defTabSz="914012">
              <a:lnSpc>
                <a:spcPct val="115000"/>
              </a:lnSpc>
            </a:pPr>
            <a:r>
              <a:rPr lang="en-US" sz="2400" b="1" dirty="0">
                <a:solidFill>
                  <a:srgbClr val="4EC9B0"/>
                </a:solidFill>
                <a:latin typeface="Segoe UI Light"/>
                <a:ea typeface="Calibri"/>
                <a:cs typeface="Consolas" pitchFamily="49" charset="0"/>
              </a:rPr>
              <a:t>Task ...</a:t>
            </a:r>
            <a:r>
              <a:rPr lang="en-US" sz="2000" b="1" dirty="0">
                <a:solidFill>
                  <a:srgbClr val="4EC9B0"/>
                </a:solidFill>
                <a:ea typeface="Calibri"/>
                <a:cs typeface="Consolas" pitchFamily="49" charset="0"/>
              </a:rPr>
              <a:t/>
            </a:r>
            <a:br>
              <a:rPr lang="en-US" sz="2000" b="1" dirty="0">
                <a:solidFill>
                  <a:srgbClr val="4EC9B0"/>
                </a:solidFill>
                <a:ea typeface="Calibri"/>
                <a:cs typeface="Consolas" pitchFamily="49" charset="0"/>
              </a:rPr>
            </a:br>
            <a:r>
              <a:rPr lang="en-US" dirty="0" err="1">
                <a:solidFill>
                  <a:srgbClr val="FFFFFF">
                    <a:lumMod val="65000"/>
                  </a:srgbClr>
                </a:solidFill>
                <a:ea typeface="Calibri"/>
                <a:cs typeface="Consolas" pitchFamily="49" charset="0"/>
              </a:rPr>
              <a:t>LoadSettingsAsync</a:t>
            </a:r>
            <a:endParaRPr lang="en-US" sz="3600" dirty="0">
              <a:solidFill>
                <a:srgbClr val="FFFFFF">
                  <a:lumMod val="65000"/>
                </a:srgbClr>
              </a:solidFill>
              <a:ea typeface="Calibri"/>
              <a:cs typeface="Consolas" pitchFamily="49" charset="0"/>
            </a:endParaRPr>
          </a:p>
        </p:txBody>
      </p:sp>
      <p:sp>
        <p:nvSpPr>
          <p:cNvPr id="22" name="12-Point Star 21"/>
          <p:cNvSpPr/>
          <p:nvPr/>
        </p:nvSpPr>
        <p:spPr bwMode="auto">
          <a:xfrm>
            <a:off x="2076514" y="2729097"/>
            <a:ext cx="365656" cy="365656"/>
          </a:xfrm>
          <a:prstGeom prst="star12">
            <a:avLst/>
          </a:prstGeom>
          <a:solidFill>
            <a:srgbClr val="FFFF00"/>
          </a:solidFill>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Notched Right Arrow 22"/>
          <p:cNvSpPr/>
          <p:nvPr/>
        </p:nvSpPr>
        <p:spPr bwMode="auto">
          <a:xfrm rot="10800000">
            <a:off x="1307277" y="2762107"/>
            <a:ext cx="863275" cy="306314"/>
          </a:xfrm>
          <a:prstGeom prst="notchedRightArrow">
            <a:avLst>
              <a:gd name="adj1" fmla="val 40328"/>
              <a:gd name="adj2" fmla="val 50000"/>
            </a:avLst>
          </a:prstGeom>
          <a:gradFill flip="none" rotWithShape="1">
            <a:gsLst>
              <a:gs pos="0">
                <a:srgbClr val="000000"/>
              </a:gs>
              <a:gs pos="39999">
                <a:srgbClr val="0A128C"/>
              </a:gs>
              <a:gs pos="70000">
                <a:srgbClr val="181CC7"/>
              </a:gs>
              <a:gs pos="88000">
                <a:srgbClr val="7005D4"/>
              </a:gs>
              <a:gs pos="100000">
                <a:srgbClr val="8C3D91"/>
              </a:gs>
            </a:gsLst>
            <a:path path="circle">
              <a:fillToRect t="100000" r="100000"/>
            </a:path>
            <a:tileRect l="-100000" b="-100000"/>
          </a:gradFill>
          <a:ln>
            <a:solidFill>
              <a:srgbClr val="00B0F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Explosion 1 23"/>
          <p:cNvSpPr/>
          <p:nvPr/>
        </p:nvSpPr>
        <p:spPr>
          <a:xfrm>
            <a:off x="6384038" y="3928266"/>
            <a:ext cx="1535302" cy="822307"/>
          </a:xfrm>
          <a:prstGeom prst="irregularSeal1">
            <a:avLst/>
          </a:prstGeom>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defTabSz="914012"/>
            <a:r>
              <a:rPr lang="en-US" dirty="0">
                <a:solidFill>
                  <a:srgbClr val="FFFFFF"/>
                </a:solidFill>
              </a:rPr>
              <a:t>Download</a:t>
            </a:r>
            <a:endParaRPr lang="en-GB" dirty="0">
              <a:solidFill>
                <a:srgbClr val="FFFFFF"/>
              </a:solidFill>
            </a:endParaRPr>
          </a:p>
        </p:txBody>
      </p:sp>
      <p:sp>
        <p:nvSpPr>
          <p:cNvPr id="26" name="Notched Right Arrow 25"/>
          <p:cNvSpPr/>
          <p:nvPr/>
        </p:nvSpPr>
        <p:spPr bwMode="auto">
          <a:xfrm rot="20655833">
            <a:off x="2509822" y="4398223"/>
            <a:ext cx="3629221" cy="306314"/>
          </a:xfrm>
          <a:prstGeom prst="notchedRightArrow">
            <a:avLst>
              <a:gd name="adj1" fmla="val 40328"/>
              <a:gd name="adj2" fmla="val 50000"/>
            </a:avLst>
          </a:prstGeom>
          <a:gradFill flip="none" rotWithShape="1">
            <a:gsLst>
              <a:gs pos="0">
                <a:srgbClr val="000000"/>
              </a:gs>
              <a:gs pos="39999">
                <a:srgbClr val="0A128C"/>
              </a:gs>
              <a:gs pos="70000">
                <a:srgbClr val="181CC7"/>
              </a:gs>
              <a:gs pos="88000">
                <a:srgbClr val="7005D4"/>
              </a:gs>
              <a:gs pos="100000">
                <a:srgbClr val="8C3D91"/>
              </a:gs>
            </a:gsLst>
            <a:path path="circle">
              <a:fillToRect t="100000" r="100000"/>
            </a:path>
            <a:tileRect l="-100000" b="-100000"/>
          </a:gradFill>
          <a:ln>
            <a:solidFill>
              <a:srgbClr val="00B0F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Notched Right Arrow 26"/>
          <p:cNvSpPr/>
          <p:nvPr/>
        </p:nvSpPr>
        <p:spPr bwMode="auto">
          <a:xfrm rot="9796578">
            <a:off x="1366510" y="4776577"/>
            <a:ext cx="4736279" cy="306314"/>
          </a:xfrm>
          <a:prstGeom prst="notchedRightArrow">
            <a:avLst>
              <a:gd name="adj1" fmla="val 40328"/>
              <a:gd name="adj2" fmla="val 50000"/>
            </a:avLst>
          </a:prstGeom>
          <a:gradFill flip="none" rotWithShape="1">
            <a:gsLst>
              <a:gs pos="0">
                <a:srgbClr val="000000"/>
              </a:gs>
              <a:gs pos="39999">
                <a:srgbClr val="0A128C"/>
              </a:gs>
              <a:gs pos="70000">
                <a:srgbClr val="181CC7"/>
              </a:gs>
              <a:gs pos="88000">
                <a:srgbClr val="7005D4"/>
              </a:gs>
              <a:gs pos="100000">
                <a:srgbClr val="8C3D91"/>
              </a:gs>
            </a:gsLst>
            <a:path path="circle">
              <a:fillToRect t="100000" r="100000"/>
            </a:path>
            <a:tileRect l="-100000" b="-100000"/>
          </a:gradFill>
          <a:ln>
            <a:solidFill>
              <a:srgbClr val="00B0F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Explosion 1 27"/>
          <p:cNvSpPr/>
          <p:nvPr/>
        </p:nvSpPr>
        <p:spPr>
          <a:xfrm>
            <a:off x="2703355" y="2830344"/>
            <a:ext cx="1535302" cy="822307"/>
          </a:xfrm>
          <a:prstGeom prst="irregularSeal1">
            <a:avLst/>
          </a:prstGeom>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defTabSz="914012"/>
            <a:r>
              <a:rPr lang="en-US" dirty="0" err="1">
                <a:solidFill>
                  <a:srgbClr val="FFFFFF"/>
                </a:solidFill>
              </a:rPr>
              <a:t>LoadSettings</a:t>
            </a:r>
            <a:endParaRPr lang="en-GB" dirty="0">
              <a:solidFill>
                <a:srgbClr val="FFFFFF"/>
              </a:solidFill>
            </a:endParaRPr>
          </a:p>
        </p:txBody>
      </p:sp>
      <p:sp>
        <p:nvSpPr>
          <p:cNvPr id="29" name="Notched Right Arrow 28"/>
          <p:cNvSpPr/>
          <p:nvPr/>
        </p:nvSpPr>
        <p:spPr bwMode="auto">
          <a:xfrm rot="16550090">
            <a:off x="1104209" y="3815324"/>
            <a:ext cx="1944611" cy="306314"/>
          </a:xfrm>
          <a:prstGeom prst="notchedRightArrow">
            <a:avLst>
              <a:gd name="adj1" fmla="val 40328"/>
              <a:gd name="adj2" fmla="val 50000"/>
            </a:avLst>
          </a:prstGeom>
          <a:gradFill flip="none" rotWithShape="1">
            <a:gsLst>
              <a:gs pos="0">
                <a:srgbClr val="000000"/>
              </a:gs>
              <a:gs pos="39999">
                <a:srgbClr val="0A128C"/>
              </a:gs>
              <a:gs pos="70000">
                <a:srgbClr val="181CC7"/>
              </a:gs>
              <a:gs pos="88000">
                <a:srgbClr val="7005D4"/>
              </a:gs>
              <a:gs pos="100000">
                <a:srgbClr val="8C3D91"/>
              </a:gs>
            </a:gsLst>
            <a:path path="circle">
              <a:fillToRect t="100000" r="100000"/>
            </a:path>
            <a:tileRect l="-100000" b="-100000"/>
          </a:gradFill>
          <a:ln>
            <a:solidFill>
              <a:srgbClr val="00B0F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ctagon 5"/>
          <p:cNvSpPr/>
          <p:nvPr/>
        </p:nvSpPr>
        <p:spPr>
          <a:xfrm>
            <a:off x="1171930" y="1739729"/>
            <a:ext cx="182828" cy="182828"/>
          </a:xfrm>
          <a:prstGeom prst="octagon">
            <a:avLst/>
          </a:prstGeom>
          <a:gradFill>
            <a:gsLst>
              <a:gs pos="0">
                <a:srgbClr val="FFC000"/>
              </a:gs>
              <a:gs pos="100000">
                <a:srgbClr val="FF0000"/>
              </a:gs>
            </a:gsLst>
          </a:gradFill>
          <a:ln>
            <a:solidFill>
              <a:srgbClr val="FF0000"/>
            </a:solidFill>
          </a:ln>
        </p:spPr>
        <p:style>
          <a:lnRef idx="1">
            <a:schemeClr val="accent5"/>
          </a:lnRef>
          <a:fillRef idx="3">
            <a:schemeClr val="accent5"/>
          </a:fillRef>
          <a:effectRef idx="2">
            <a:schemeClr val="accent5"/>
          </a:effectRef>
          <a:fontRef idx="minor">
            <a:schemeClr val="lt1"/>
          </a:fontRef>
        </p:style>
        <p:txBody>
          <a:bodyPr rtlCol="0" anchor="ctr"/>
          <a:lstStyle/>
          <a:p>
            <a:pPr algn="ctr" defTabSz="914012"/>
            <a:endParaRPr lang="en-GB">
              <a:solidFill>
                <a:srgbClr val="FFFFFF"/>
              </a:solidFill>
            </a:endParaRPr>
          </a:p>
        </p:txBody>
      </p:sp>
      <p:sp>
        <p:nvSpPr>
          <p:cNvPr id="31" name="Notched Right Arrow 30"/>
          <p:cNvSpPr/>
          <p:nvPr/>
        </p:nvSpPr>
        <p:spPr bwMode="auto">
          <a:xfrm rot="5765654">
            <a:off x="1114869" y="4081814"/>
            <a:ext cx="1441951" cy="306314"/>
          </a:xfrm>
          <a:prstGeom prst="notchedRightArrow">
            <a:avLst>
              <a:gd name="adj1" fmla="val 40328"/>
              <a:gd name="adj2" fmla="val 50000"/>
            </a:avLst>
          </a:prstGeom>
          <a:gradFill flip="none" rotWithShape="1">
            <a:gsLst>
              <a:gs pos="0">
                <a:srgbClr val="000000"/>
              </a:gs>
              <a:gs pos="39999">
                <a:srgbClr val="0A128C"/>
              </a:gs>
              <a:gs pos="70000">
                <a:srgbClr val="181CC7"/>
              </a:gs>
              <a:gs pos="88000">
                <a:srgbClr val="7005D4"/>
              </a:gs>
              <a:gs pos="100000">
                <a:srgbClr val="8C3D91"/>
              </a:gs>
            </a:gsLst>
            <a:path path="circle">
              <a:fillToRect t="100000" r="100000"/>
            </a:path>
            <a:tileRect l="-100000" b="-100000"/>
          </a:gradFill>
          <a:ln>
            <a:solidFill>
              <a:srgbClr val="00B0F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03758916"/>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50" fill="hold"/>
                                        <p:tgtEl>
                                          <p:spTgt spid="8"/>
                                        </p:tgtEl>
                                        <p:attrNameLst>
                                          <p:attrName>ppt_w</p:attrName>
                                        </p:attrNameLst>
                                      </p:cBhvr>
                                      <p:tavLst>
                                        <p:tav tm="0">
                                          <p:val>
                                            <p:fltVal val="0"/>
                                          </p:val>
                                        </p:tav>
                                        <p:tav tm="100000">
                                          <p:val>
                                            <p:strVal val="#ppt_w"/>
                                          </p:val>
                                        </p:tav>
                                      </p:tavLst>
                                    </p:anim>
                                    <p:anim calcmode="lin" valueType="num">
                                      <p:cBhvr>
                                        <p:cTn id="8" dur="250" fill="hold"/>
                                        <p:tgtEl>
                                          <p:spTgt spid="8"/>
                                        </p:tgtEl>
                                        <p:attrNameLst>
                                          <p:attrName>ppt_h</p:attrName>
                                        </p:attrNameLst>
                                      </p:cBhvr>
                                      <p:tavLst>
                                        <p:tav tm="0">
                                          <p:val>
                                            <p:fltVal val="0"/>
                                          </p:val>
                                        </p:tav>
                                        <p:tav tm="100000">
                                          <p:val>
                                            <p:strVal val="#ppt_h"/>
                                          </p:val>
                                        </p:tav>
                                      </p:tavLst>
                                    </p:anim>
                                    <p:animEffect transition="in" filter="fade">
                                      <p:cBhvr>
                                        <p:cTn id="9" dur="250"/>
                                        <p:tgtEl>
                                          <p:spTgt spid="8"/>
                                        </p:tgtEl>
                                      </p:cBhvr>
                                    </p:animEffect>
                                  </p:childTnLst>
                                </p:cTn>
                              </p:par>
                            </p:childTnLst>
                          </p:cTn>
                        </p:par>
                        <p:par>
                          <p:cTn id="10" fill="hold">
                            <p:stCondLst>
                              <p:cond delay="250"/>
                            </p:stCondLst>
                            <p:childTnLst>
                              <p:par>
                                <p:cTn id="11" presetID="1"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0" presetClass="path" presetSubtype="0" fill="hold" grpId="0" nodeType="withEffect">
                                  <p:stCondLst>
                                    <p:cond delay="0"/>
                                  </p:stCondLst>
                                  <p:childTnLst>
                                    <p:animMotion origin="layout" path="M -7.08333E-6 2.96296E-6 L 0.05624 0.00185 L 0.06562 0.01667 L 0.06666 0.04259 L 0.06718 0.13611 " pathEditMode="relative" ptsTypes="AAAAA">
                                      <p:cBhvr>
                                        <p:cTn id="14" dur="500" fill="hold"/>
                                        <p:tgtEl>
                                          <p:spTgt spid="6"/>
                                        </p:tgtEl>
                                        <p:attrNameLst>
                                          <p:attrName>ppt_x</p:attrName>
                                          <p:attrName>ppt_y</p:attrName>
                                        </p:attrNameLst>
                                      </p:cBhvr>
                                    </p:animMotion>
                                  </p:childTnLst>
                                </p:cTn>
                              </p:par>
                              <p:par>
                                <p:cTn id="15" presetID="10" presetClass="exit" presetSubtype="0" fill="hold" grpId="1" nodeType="withEffect">
                                  <p:stCondLst>
                                    <p:cond delay="75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par>
                                <p:cTn id="18" presetID="1" presetClass="entr" presetSubtype="0" fill="hold" grpId="0" nodeType="withEffect">
                                  <p:stCondLst>
                                    <p:cond delay="750"/>
                                  </p:stCondLst>
                                  <p:childTnLst>
                                    <p:set>
                                      <p:cBhvr>
                                        <p:cTn id="19" dur="1" fill="hold">
                                          <p:stCondLst>
                                            <p:cond delay="0"/>
                                          </p:stCondLst>
                                        </p:cTn>
                                        <p:tgtEl>
                                          <p:spTgt spid="14"/>
                                        </p:tgtEl>
                                        <p:attrNameLst>
                                          <p:attrName>style.visibility</p:attrName>
                                        </p:attrNameLst>
                                      </p:cBhvr>
                                      <p:to>
                                        <p:strVal val="visible"/>
                                      </p:to>
                                    </p:set>
                                  </p:childTnLst>
                                </p:cTn>
                              </p:par>
                              <p:par>
                                <p:cTn id="20" presetID="0" presetClass="path" presetSubtype="0" fill="hold" grpId="1" nodeType="withEffect">
                                  <p:stCondLst>
                                    <p:cond delay="750"/>
                                  </p:stCondLst>
                                  <p:childTnLst>
                                    <p:animMotion origin="layout" path="M 0.11792 0.13681 L 0.38502 0.13311 L 0.39948 0.14699 L 0.40078 0.18704 L 0.40078 0.25811 " pathEditMode="relative" rAng="0" ptsTypes="AAAAA">
                                      <p:cBhvr>
                                        <p:cTn id="21" dur="1000" fill="hold"/>
                                        <p:tgtEl>
                                          <p:spTgt spid="6"/>
                                        </p:tgtEl>
                                        <p:attrNameLst>
                                          <p:attrName>ppt_x</p:attrName>
                                          <p:attrName>ppt_y</p:attrName>
                                        </p:attrNameLst>
                                      </p:cBhvr>
                                      <p:rCtr x="14137" y="5880"/>
                                    </p:animMotion>
                                  </p:childTnLst>
                                </p:cTn>
                              </p:par>
                            </p:childTnLst>
                          </p:cTn>
                        </p:par>
                        <p:par>
                          <p:cTn id="22" fill="hold">
                            <p:stCondLst>
                              <p:cond delay="2000"/>
                            </p:stCondLst>
                            <p:childTnLst>
                              <p:par>
                                <p:cTn id="23" presetID="53" presetClass="entr" presetSubtype="16"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250" fill="hold"/>
                                        <p:tgtEl>
                                          <p:spTgt spid="10"/>
                                        </p:tgtEl>
                                        <p:attrNameLst>
                                          <p:attrName>ppt_w</p:attrName>
                                        </p:attrNameLst>
                                      </p:cBhvr>
                                      <p:tavLst>
                                        <p:tav tm="0">
                                          <p:val>
                                            <p:fltVal val="0"/>
                                          </p:val>
                                        </p:tav>
                                        <p:tav tm="100000">
                                          <p:val>
                                            <p:strVal val="#ppt_w"/>
                                          </p:val>
                                        </p:tav>
                                      </p:tavLst>
                                    </p:anim>
                                    <p:anim calcmode="lin" valueType="num">
                                      <p:cBhvr>
                                        <p:cTn id="26" dur="250" fill="hold"/>
                                        <p:tgtEl>
                                          <p:spTgt spid="10"/>
                                        </p:tgtEl>
                                        <p:attrNameLst>
                                          <p:attrName>ppt_h</p:attrName>
                                        </p:attrNameLst>
                                      </p:cBhvr>
                                      <p:tavLst>
                                        <p:tav tm="0">
                                          <p:val>
                                            <p:fltVal val="0"/>
                                          </p:val>
                                        </p:tav>
                                        <p:tav tm="100000">
                                          <p:val>
                                            <p:strVal val="#ppt_h"/>
                                          </p:val>
                                        </p:tav>
                                      </p:tavLst>
                                    </p:anim>
                                    <p:animEffect transition="in" filter="fade">
                                      <p:cBhvr>
                                        <p:cTn id="27" dur="250"/>
                                        <p:tgtEl>
                                          <p:spTgt spid="10"/>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p:cTn id="30" dur="250" fill="hold"/>
                                        <p:tgtEl>
                                          <p:spTgt spid="11"/>
                                        </p:tgtEl>
                                        <p:attrNameLst>
                                          <p:attrName>ppt_w</p:attrName>
                                        </p:attrNameLst>
                                      </p:cBhvr>
                                      <p:tavLst>
                                        <p:tav tm="0">
                                          <p:val>
                                            <p:fltVal val="0"/>
                                          </p:val>
                                        </p:tav>
                                        <p:tav tm="100000">
                                          <p:val>
                                            <p:strVal val="#ppt_w"/>
                                          </p:val>
                                        </p:tav>
                                      </p:tavLst>
                                    </p:anim>
                                    <p:anim calcmode="lin" valueType="num">
                                      <p:cBhvr>
                                        <p:cTn id="31" dur="250" fill="hold"/>
                                        <p:tgtEl>
                                          <p:spTgt spid="11"/>
                                        </p:tgtEl>
                                        <p:attrNameLst>
                                          <p:attrName>ppt_h</p:attrName>
                                        </p:attrNameLst>
                                      </p:cBhvr>
                                      <p:tavLst>
                                        <p:tav tm="0">
                                          <p:val>
                                            <p:fltVal val="0"/>
                                          </p:val>
                                        </p:tav>
                                        <p:tav tm="100000">
                                          <p:val>
                                            <p:strVal val="#ppt_h"/>
                                          </p:val>
                                        </p:tav>
                                      </p:tavLst>
                                    </p:anim>
                                    <p:animEffect transition="in" filter="fade">
                                      <p:cBhvr>
                                        <p:cTn id="32" dur="25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right)">
                                      <p:cBhvr>
                                        <p:cTn id="37" dur="250"/>
                                        <p:tgtEl>
                                          <p:spTgt spid="12"/>
                                        </p:tgtEl>
                                      </p:cBhvr>
                                    </p:animEffect>
                                  </p:childTnLst>
                                </p:cTn>
                              </p:par>
                              <p:par>
                                <p:cTn id="38" presetID="0" presetClass="path" presetSubtype="0" fill="hold" grpId="2" nodeType="withEffect">
                                  <p:stCondLst>
                                    <p:cond delay="0"/>
                                  </p:stCondLst>
                                  <p:childTnLst>
                                    <p:animMotion origin="layout" path="M 0.40078 0.28033 L 0.38945 0.29051 L 0.18215 0.19375 L 0.12899 0.16482 L 0.09355 0.14815 " pathEditMode="relative" rAng="0" ptsTypes="AAAAA">
                                      <p:cBhvr>
                                        <p:cTn id="39" dur="1000" fill="hold"/>
                                        <p:tgtEl>
                                          <p:spTgt spid="6"/>
                                        </p:tgtEl>
                                        <p:attrNameLst>
                                          <p:attrName>ppt_x</p:attrName>
                                          <p:attrName>ppt_y</p:attrName>
                                        </p:attrNameLst>
                                      </p:cBhvr>
                                      <p:rCtr x="-15362" y="-6111"/>
                                    </p:animMotion>
                                  </p:childTnLst>
                                </p:cTn>
                              </p:par>
                              <p:par>
                                <p:cTn id="40" presetID="22" presetClass="exit" presetSubtype="4" fill="hold" grpId="1" nodeType="withEffect">
                                  <p:stCondLst>
                                    <p:cond delay="1000"/>
                                  </p:stCondLst>
                                  <p:childTnLst>
                                    <p:animEffect transition="out" filter="wipe(down)">
                                      <p:cBhvr>
                                        <p:cTn id="41" dur="500"/>
                                        <p:tgtEl>
                                          <p:spTgt spid="12"/>
                                        </p:tgtEl>
                                      </p:cBhvr>
                                    </p:animEffect>
                                    <p:set>
                                      <p:cBhvr>
                                        <p:cTn id="42" dur="1" fill="hold">
                                          <p:stCondLst>
                                            <p:cond delay="499"/>
                                          </p:stCondLst>
                                        </p:cTn>
                                        <p:tgtEl>
                                          <p:spTgt spid="12"/>
                                        </p:tgtEl>
                                        <p:attrNameLst>
                                          <p:attrName>style.visibility</p:attrName>
                                        </p:attrNameLst>
                                      </p:cBhvr>
                                      <p:to>
                                        <p:strVal val="hidden"/>
                                      </p:to>
                                    </p:set>
                                  </p:childTnLst>
                                </p:cTn>
                              </p:par>
                            </p:childTnLst>
                          </p:cTn>
                        </p:par>
                        <p:par>
                          <p:cTn id="43" fill="hold">
                            <p:stCondLst>
                              <p:cond delay="1500"/>
                            </p:stCondLst>
                            <p:childTnLst>
                              <p:par>
                                <p:cTn id="44" presetID="53" presetClass="entr" presetSubtype="16" fill="hold" grpId="0" nodeType="afterEffect">
                                  <p:stCondLst>
                                    <p:cond delay="0"/>
                                  </p:stCondLst>
                                  <p:childTnLst>
                                    <p:set>
                                      <p:cBhvr>
                                        <p:cTn id="45" dur="1" fill="hold">
                                          <p:stCondLst>
                                            <p:cond delay="0"/>
                                          </p:stCondLst>
                                        </p:cTn>
                                        <p:tgtEl>
                                          <p:spTgt spid="22"/>
                                        </p:tgtEl>
                                        <p:attrNameLst>
                                          <p:attrName>style.visibility</p:attrName>
                                        </p:attrNameLst>
                                      </p:cBhvr>
                                      <p:to>
                                        <p:strVal val="visible"/>
                                      </p:to>
                                    </p:set>
                                    <p:anim calcmode="lin" valueType="num">
                                      <p:cBhvr>
                                        <p:cTn id="46" dur="250" fill="hold"/>
                                        <p:tgtEl>
                                          <p:spTgt spid="22"/>
                                        </p:tgtEl>
                                        <p:attrNameLst>
                                          <p:attrName>ppt_w</p:attrName>
                                        </p:attrNameLst>
                                      </p:cBhvr>
                                      <p:tavLst>
                                        <p:tav tm="0">
                                          <p:val>
                                            <p:fltVal val="0"/>
                                          </p:val>
                                        </p:tav>
                                        <p:tav tm="100000">
                                          <p:val>
                                            <p:strVal val="#ppt_w"/>
                                          </p:val>
                                        </p:tav>
                                      </p:tavLst>
                                    </p:anim>
                                    <p:anim calcmode="lin" valueType="num">
                                      <p:cBhvr>
                                        <p:cTn id="47" dur="250" fill="hold"/>
                                        <p:tgtEl>
                                          <p:spTgt spid="22"/>
                                        </p:tgtEl>
                                        <p:attrNameLst>
                                          <p:attrName>ppt_h</p:attrName>
                                        </p:attrNameLst>
                                      </p:cBhvr>
                                      <p:tavLst>
                                        <p:tav tm="0">
                                          <p:val>
                                            <p:fltVal val="0"/>
                                          </p:val>
                                        </p:tav>
                                        <p:tav tm="100000">
                                          <p:val>
                                            <p:strVal val="#ppt_h"/>
                                          </p:val>
                                        </p:tav>
                                      </p:tavLst>
                                    </p:anim>
                                    <p:animEffect transition="in" filter="fade">
                                      <p:cBhvr>
                                        <p:cTn id="48" dur="250"/>
                                        <p:tgtEl>
                                          <p:spTgt spid="22"/>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p:cTn id="51" dur="250" fill="hold"/>
                                        <p:tgtEl>
                                          <p:spTgt spid="21"/>
                                        </p:tgtEl>
                                        <p:attrNameLst>
                                          <p:attrName>ppt_w</p:attrName>
                                        </p:attrNameLst>
                                      </p:cBhvr>
                                      <p:tavLst>
                                        <p:tav tm="0">
                                          <p:val>
                                            <p:fltVal val="0"/>
                                          </p:val>
                                        </p:tav>
                                        <p:tav tm="100000">
                                          <p:val>
                                            <p:strVal val="#ppt_w"/>
                                          </p:val>
                                        </p:tav>
                                      </p:tavLst>
                                    </p:anim>
                                    <p:anim calcmode="lin" valueType="num">
                                      <p:cBhvr>
                                        <p:cTn id="52" dur="250" fill="hold"/>
                                        <p:tgtEl>
                                          <p:spTgt spid="21"/>
                                        </p:tgtEl>
                                        <p:attrNameLst>
                                          <p:attrName>ppt_h</p:attrName>
                                        </p:attrNameLst>
                                      </p:cBhvr>
                                      <p:tavLst>
                                        <p:tav tm="0">
                                          <p:val>
                                            <p:fltVal val="0"/>
                                          </p:val>
                                        </p:tav>
                                        <p:tav tm="100000">
                                          <p:val>
                                            <p:strVal val="#ppt_h"/>
                                          </p:val>
                                        </p:tav>
                                      </p:tavLst>
                                    </p:anim>
                                    <p:animEffect transition="in" filter="fade">
                                      <p:cBhvr>
                                        <p:cTn id="53" dur="250"/>
                                        <p:tgtEl>
                                          <p:spTgt spid="2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grpId="0" nodeType="click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wipe(right)">
                                      <p:cBhvr>
                                        <p:cTn id="58" dur="250"/>
                                        <p:tgtEl>
                                          <p:spTgt spid="23"/>
                                        </p:tgtEl>
                                      </p:cBhvr>
                                    </p:animEffect>
                                  </p:childTnLst>
                                </p:cTn>
                              </p:par>
                              <p:par>
                                <p:cTn id="59" presetID="0" presetClass="path" presetSubtype="0" accel="50000" decel="50000" fill="hold" grpId="3" nodeType="withEffect">
                                  <p:stCondLst>
                                    <p:cond delay="0"/>
                                  </p:stCondLst>
                                  <p:childTnLst>
                                    <p:animMotion origin="layout" path="M 0.06723 0.13611 L 0.00847 0.13797 L -0.00169 0.15579 L -2.76873E-6 0.4169 " pathEditMode="relative" rAng="0" ptsTypes="AAAA">
                                      <p:cBhvr>
                                        <p:cTn id="60" dur="1000" fill="hold"/>
                                        <p:tgtEl>
                                          <p:spTgt spid="6"/>
                                        </p:tgtEl>
                                        <p:attrNameLst>
                                          <p:attrName>ppt_x</p:attrName>
                                          <p:attrName>ppt_y</p:attrName>
                                        </p:attrNameLst>
                                      </p:cBhvr>
                                      <p:rCtr x="-3453" y="14028"/>
                                    </p:animMotion>
                                  </p:childTnLst>
                                </p:cTn>
                              </p:par>
                              <p:par>
                                <p:cTn id="61" presetID="22" presetClass="exit" presetSubtype="4" fill="hold" grpId="1" nodeType="withEffect">
                                  <p:stCondLst>
                                    <p:cond delay="500"/>
                                  </p:stCondLst>
                                  <p:childTnLst>
                                    <p:animEffect transition="out" filter="wipe(down)">
                                      <p:cBhvr>
                                        <p:cTn id="62" dur="500"/>
                                        <p:tgtEl>
                                          <p:spTgt spid="23"/>
                                        </p:tgtEl>
                                      </p:cBhvr>
                                    </p:animEffect>
                                    <p:set>
                                      <p:cBhvr>
                                        <p:cTn id="63" dur="1" fill="hold">
                                          <p:stCondLst>
                                            <p:cond delay="499"/>
                                          </p:stCondLst>
                                        </p:cTn>
                                        <p:tgtEl>
                                          <p:spTgt spid="23"/>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53" presetClass="entr" presetSubtype="16" fill="hold" grpId="0" nodeType="clickEffect">
                                  <p:stCondLst>
                                    <p:cond delay="0"/>
                                  </p:stCondLst>
                                  <p:childTnLst>
                                    <p:set>
                                      <p:cBhvr>
                                        <p:cTn id="67" dur="1" fill="hold">
                                          <p:stCondLst>
                                            <p:cond delay="0"/>
                                          </p:stCondLst>
                                        </p:cTn>
                                        <p:tgtEl>
                                          <p:spTgt spid="17"/>
                                        </p:tgtEl>
                                        <p:attrNameLst>
                                          <p:attrName>style.visibility</p:attrName>
                                        </p:attrNameLst>
                                      </p:cBhvr>
                                      <p:to>
                                        <p:strVal val="visible"/>
                                      </p:to>
                                    </p:set>
                                    <p:anim calcmode="lin" valueType="num">
                                      <p:cBhvr>
                                        <p:cTn id="68" dur="250" fill="hold"/>
                                        <p:tgtEl>
                                          <p:spTgt spid="17"/>
                                        </p:tgtEl>
                                        <p:attrNameLst>
                                          <p:attrName>ppt_w</p:attrName>
                                        </p:attrNameLst>
                                      </p:cBhvr>
                                      <p:tavLst>
                                        <p:tav tm="0">
                                          <p:val>
                                            <p:fltVal val="0"/>
                                          </p:val>
                                        </p:tav>
                                        <p:tav tm="100000">
                                          <p:val>
                                            <p:strVal val="#ppt_w"/>
                                          </p:val>
                                        </p:tav>
                                      </p:tavLst>
                                    </p:anim>
                                    <p:anim calcmode="lin" valueType="num">
                                      <p:cBhvr>
                                        <p:cTn id="69" dur="250" fill="hold"/>
                                        <p:tgtEl>
                                          <p:spTgt spid="17"/>
                                        </p:tgtEl>
                                        <p:attrNameLst>
                                          <p:attrName>ppt_h</p:attrName>
                                        </p:attrNameLst>
                                      </p:cBhvr>
                                      <p:tavLst>
                                        <p:tav tm="0">
                                          <p:val>
                                            <p:fltVal val="0"/>
                                          </p:val>
                                        </p:tav>
                                        <p:tav tm="100000">
                                          <p:val>
                                            <p:strVal val="#ppt_h"/>
                                          </p:val>
                                        </p:tav>
                                      </p:tavLst>
                                    </p:anim>
                                    <p:animEffect transition="in" filter="fade">
                                      <p:cBhvr>
                                        <p:cTn id="70" dur="250"/>
                                        <p:tgtEl>
                                          <p:spTgt spid="17"/>
                                        </p:tgtEl>
                                      </p:cBhvr>
                                    </p:animEffect>
                                  </p:childTnLst>
                                </p:cTn>
                              </p:par>
                              <p:par>
                                <p:cTn id="71" presetID="0" presetClass="path" presetSubtype="0" fill="hold" grpId="4" nodeType="withEffect">
                                  <p:stCondLst>
                                    <p:cond delay="0"/>
                                  </p:stCondLst>
                                  <p:childTnLst>
                                    <p:animMotion origin="layout" path="M 4.69055E-6 0.4169 L 0.00208 0.50162 L 0.04469 0.50533 L 0.05993 0.51065 L 0.06293 0.54306 L 0.06397 0.56667 L -0.00196 0.55209 L -0.0142 0.57199 " pathEditMode="relative" ptsTypes="AAAAAAAA">
                                      <p:cBhvr>
                                        <p:cTn id="72" dur="2000" fill="hold"/>
                                        <p:tgtEl>
                                          <p:spTgt spid="6"/>
                                        </p:tgtEl>
                                        <p:attrNameLst>
                                          <p:attrName>ppt_x</p:attrName>
                                          <p:attrName>ppt_y</p:attrName>
                                        </p:attrNameLst>
                                      </p:cBhvr>
                                    </p:animMotion>
                                  </p:childTnLst>
                                </p:cTn>
                              </p:par>
                              <p:par>
                                <p:cTn id="73" presetID="1" presetClass="entr" presetSubtype="0" fill="hold" grpId="0" nodeType="withEffect">
                                  <p:stCondLst>
                                    <p:cond delay="250"/>
                                  </p:stCondLst>
                                  <p:childTnLst>
                                    <p:set>
                                      <p:cBhvr>
                                        <p:cTn id="74" dur="1" fill="hold">
                                          <p:stCondLst>
                                            <p:cond delay="0"/>
                                          </p:stCondLst>
                                        </p:cTn>
                                        <p:tgtEl>
                                          <p:spTgt spid="18"/>
                                        </p:tgtEl>
                                        <p:attrNameLst>
                                          <p:attrName>style.visibility</p:attrName>
                                        </p:attrNameLst>
                                      </p:cBhvr>
                                      <p:to>
                                        <p:strVal val="visible"/>
                                      </p:to>
                                    </p:set>
                                  </p:childTnLst>
                                </p:cTn>
                              </p:par>
                              <p:par>
                                <p:cTn id="75" presetID="22" presetClass="exit" presetSubtype="2" fill="hold" grpId="1" nodeType="withEffect">
                                  <p:stCondLst>
                                    <p:cond delay="1750"/>
                                  </p:stCondLst>
                                  <p:childTnLst>
                                    <p:animEffect transition="out" filter="wipe(right)">
                                      <p:cBhvr>
                                        <p:cTn id="76" dur="250"/>
                                        <p:tgtEl>
                                          <p:spTgt spid="18"/>
                                        </p:tgtEl>
                                      </p:cBhvr>
                                    </p:animEffect>
                                    <p:set>
                                      <p:cBhvr>
                                        <p:cTn id="77" dur="1" fill="hold">
                                          <p:stCondLst>
                                            <p:cond delay="249"/>
                                          </p:stCondLst>
                                        </p:cTn>
                                        <p:tgtEl>
                                          <p:spTgt spid="18"/>
                                        </p:tgtEl>
                                        <p:attrNameLst>
                                          <p:attrName>style.visibility</p:attrName>
                                        </p:attrNameLst>
                                      </p:cBhvr>
                                      <p:to>
                                        <p:strVal val="hidden"/>
                                      </p:to>
                                    </p:set>
                                  </p:childTnLst>
                                </p:cTn>
                              </p:par>
                              <p:par>
                                <p:cTn id="78" presetID="10" presetClass="exit" presetSubtype="0" fill="hold" grpId="1" nodeType="withEffect">
                                  <p:stCondLst>
                                    <p:cond delay="1750"/>
                                  </p:stCondLst>
                                  <p:childTnLst>
                                    <p:animEffect transition="out" filter="fade">
                                      <p:cBhvr>
                                        <p:cTn id="79" dur="250"/>
                                        <p:tgtEl>
                                          <p:spTgt spid="17"/>
                                        </p:tgtEl>
                                      </p:cBhvr>
                                    </p:animEffect>
                                    <p:set>
                                      <p:cBhvr>
                                        <p:cTn id="80" dur="1" fill="hold">
                                          <p:stCondLst>
                                            <p:cond delay="249"/>
                                          </p:stCondLst>
                                        </p:cTn>
                                        <p:tgtEl>
                                          <p:spTgt spid="17"/>
                                        </p:tgtEl>
                                        <p:attrNameLst>
                                          <p:attrName>style.visibility</p:attrName>
                                        </p:attrNameLst>
                                      </p:cBhvr>
                                      <p:to>
                                        <p:strVal val="hidden"/>
                                      </p:to>
                                    </p:set>
                                  </p:childTnLst>
                                </p:cTn>
                              </p:par>
                            </p:childTnLst>
                          </p:cTn>
                        </p:par>
                        <p:par>
                          <p:cTn id="81" fill="hold">
                            <p:stCondLst>
                              <p:cond delay="2000"/>
                            </p:stCondLst>
                            <p:childTnLst>
                              <p:par>
                                <p:cTn id="82" presetID="0" presetClass="path" presetSubtype="0" fill="hold" grpId="5" nodeType="afterEffect">
                                  <p:stCondLst>
                                    <p:cond delay="0"/>
                                  </p:stCondLst>
                                  <p:childTnLst>
                                    <p:animMotion origin="layout" path="M -0.0142 0.572 L -0.03348 0.57547 L -0.04769 0.55024 L -0.05277 0.48727 L -0.05277 0.01158 L -0.04261 -0.02453 L -0.02332 -0.03356 L -0.00912 -0.02268 L -0.00104 0.02246 L 0.00104 0.0801 L 2.34528E-6 0.2926 L 0.00104 0.31598 " pathEditMode="relative" ptsTypes="AAAAAAAAAAAA">
                                      <p:cBhvr>
                                        <p:cTn id="83" dur="2000" fill="hold"/>
                                        <p:tgtEl>
                                          <p:spTgt spid="6"/>
                                        </p:tgtEl>
                                        <p:attrNameLst>
                                          <p:attrName>ppt_x</p:attrName>
                                          <p:attrName>ppt_y</p:attrName>
                                        </p:attrNameLst>
                                      </p:cBhvr>
                                    </p:animMotion>
                                  </p:childTnLst>
                                </p:cTn>
                              </p:par>
                            </p:childTnLst>
                          </p:cTn>
                        </p:par>
                      </p:childTnLst>
                    </p:cTn>
                  </p:par>
                  <p:par>
                    <p:cTn id="84" fill="hold">
                      <p:stCondLst>
                        <p:cond delay="indefinite"/>
                      </p:stCondLst>
                      <p:childTnLst>
                        <p:par>
                          <p:cTn id="85" fill="hold">
                            <p:stCondLst>
                              <p:cond delay="0"/>
                            </p:stCondLst>
                            <p:childTnLst>
                              <p:par>
                                <p:cTn id="86" presetID="53" presetClass="entr" presetSubtype="16" fill="hold" grpId="0" nodeType="clickEffect">
                                  <p:stCondLst>
                                    <p:cond delay="0"/>
                                  </p:stCondLst>
                                  <p:childTnLst>
                                    <p:set>
                                      <p:cBhvr>
                                        <p:cTn id="87" dur="1" fill="hold">
                                          <p:stCondLst>
                                            <p:cond delay="0"/>
                                          </p:stCondLst>
                                        </p:cTn>
                                        <p:tgtEl>
                                          <p:spTgt spid="24"/>
                                        </p:tgtEl>
                                        <p:attrNameLst>
                                          <p:attrName>style.visibility</p:attrName>
                                        </p:attrNameLst>
                                      </p:cBhvr>
                                      <p:to>
                                        <p:strVal val="visible"/>
                                      </p:to>
                                    </p:set>
                                    <p:anim calcmode="lin" valueType="num">
                                      <p:cBhvr>
                                        <p:cTn id="88" dur="250" fill="hold"/>
                                        <p:tgtEl>
                                          <p:spTgt spid="24"/>
                                        </p:tgtEl>
                                        <p:attrNameLst>
                                          <p:attrName>ppt_w</p:attrName>
                                        </p:attrNameLst>
                                      </p:cBhvr>
                                      <p:tavLst>
                                        <p:tav tm="0">
                                          <p:val>
                                            <p:fltVal val="0"/>
                                          </p:val>
                                        </p:tav>
                                        <p:tav tm="100000">
                                          <p:val>
                                            <p:strVal val="#ppt_w"/>
                                          </p:val>
                                        </p:tav>
                                      </p:tavLst>
                                    </p:anim>
                                    <p:anim calcmode="lin" valueType="num">
                                      <p:cBhvr>
                                        <p:cTn id="89" dur="250" fill="hold"/>
                                        <p:tgtEl>
                                          <p:spTgt spid="24"/>
                                        </p:tgtEl>
                                        <p:attrNameLst>
                                          <p:attrName>ppt_h</p:attrName>
                                        </p:attrNameLst>
                                      </p:cBhvr>
                                      <p:tavLst>
                                        <p:tav tm="0">
                                          <p:val>
                                            <p:fltVal val="0"/>
                                          </p:val>
                                        </p:tav>
                                        <p:tav tm="100000">
                                          <p:val>
                                            <p:strVal val="#ppt_h"/>
                                          </p:val>
                                        </p:tav>
                                      </p:tavLst>
                                    </p:anim>
                                    <p:animEffect transition="in" filter="fade">
                                      <p:cBhvr>
                                        <p:cTn id="90" dur="250"/>
                                        <p:tgtEl>
                                          <p:spTgt spid="24"/>
                                        </p:tgtEl>
                                      </p:cBhvr>
                                    </p:animEffect>
                                  </p:childTnLst>
                                </p:cTn>
                              </p:par>
                            </p:childTnLst>
                          </p:cTn>
                        </p:par>
                        <p:par>
                          <p:cTn id="91" fill="hold">
                            <p:stCondLst>
                              <p:cond delay="250"/>
                            </p:stCondLst>
                            <p:childTnLst>
                              <p:par>
                                <p:cTn id="92" presetID="42" presetClass="path" presetSubtype="0" fill="hold" grpId="1" nodeType="afterEffect">
                                  <p:stCondLst>
                                    <p:cond delay="0"/>
                                  </p:stCondLst>
                                  <p:childTnLst>
                                    <p:animMotion origin="layout" path="M -3.90879E-7 4.44444E-6 L -0.40886 0.11481 " pathEditMode="relative" rAng="0" ptsTypes="AA">
                                      <p:cBhvr>
                                        <p:cTn id="93" dur="500" fill="hold"/>
                                        <p:tgtEl>
                                          <p:spTgt spid="24"/>
                                        </p:tgtEl>
                                        <p:attrNameLst>
                                          <p:attrName>ppt_x</p:attrName>
                                          <p:attrName>ppt_y</p:attrName>
                                        </p:attrNameLst>
                                      </p:cBhvr>
                                      <p:rCtr x="-20443" y="5741"/>
                                    </p:animMotion>
                                  </p:childTnLst>
                                </p:cTn>
                              </p:par>
                              <p:par>
                                <p:cTn id="94" presetID="42" presetClass="path" presetSubtype="0" fill="hold" grpId="1" nodeType="withEffect">
                                  <p:stCondLst>
                                    <p:cond delay="0"/>
                                  </p:stCondLst>
                                  <p:childTnLst>
                                    <p:animMotion origin="layout" path="M -3.90879E-7 2.22222E-6 L -0.40769 0.11296 " pathEditMode="relative" rAng="0" ptsTypes="AA">
                                      <p:cBhvr>
                                        <p:cTn id="95" dur="500" fill="hold"/>
                                        <p:tgtEl>
                                          <p:spTgt spid="11"/>
                                        </p:tgtEl>
                                        <p:attrNameLst>
                                          <p:attrName>ppt_x</p:attrName>
                                          <p:attrName>ppt_y</p:attrName>
                                        </p:attrNameLst>
                                      </p:cBhvr>
                                      <p:rCtr x="-20391" y="5648"/>
                                    </p:animMotion>
                                  </p:childTnLst>
                                </p:cTn>
                              </p:par>
                              <p:par>
                                <p:cTn id="96" presetID="22" presetClass="entr" presetSubtype="2" fill="hold" grpId="0" nodeType="withEffect">
                                  <p:stCondLst>
                                    <p:cond delay="0"/>
                                  </p:stCondLst>
                                  <p:childTnLst>
                                    <p:set>
                                      <p:cBhvr>
                                        <p:cTn id="97" dur="1" fill="hold">
                                          <p:stCondLst>
                                            <p:cond delay="0"/>
                                          </p:stCondLst>
                                        </p:cTn>
                                        <p:tgtEl>
                                          <p:spTgt spid="26"/>
                                        </p:tgtEl>
                                        <p:attrNameLst>
                                          <p:attrName>style.visibility</p:attrName>
                                        </p:attrNameLst>
                                      </p:cBhvr>
                                      <p:to>
                                        <p:strVal val="visible"/>
                                      </p:to>
                                    </p:set>
                                    <p:animEffect transition="in" filter="wipe(right)">
                                      <p:cBhvr>
                                        <p:cTn id="98" dur="500"/>
                                        <p:tgtEl>
                                          <p:spTgt spid="26"/>
                                        </p:tgtEl>
                                      </p:cBhvr>
                                    </p:animEffect>
                                  </p:childTnLst>
                                </p:cTn>
                              </p:par>
                            </p:childTnLst>
                          </p:cTn>
                        </p:par>
                        <p:par>
                          <p:cTn id="99" fill="hold">
                            <p:stCondLst>
                              <p:cond delay="750"/>
                            </p:stCondLst>
                            <p:childTnLst>
                              <p:par>
                                <p:cTn id="100" presetID="0" presetClass="path" presetSubtype="0" fill="hold" grpId="6" nodeType="afterEffect">
                                  <p:stCondLst>
                                    <p:cond delay="0"/>
                                  </p:stCondLst>
                                  <p:childTnLst>
                                    <p:animMotion origin="layout" path="M 0.00104 0.31598 L 0.00208 0.46737 L 0.01824 0.48542 L 0.06084 0.4764 L 0.11974 0.46204 L 0.38137 0.33033 L 0.40573 0.30695 " pathEditMode="relative" ptsTypes="AAAAAAA">
                                      <p:cBhvr>
                                        <p:cTn id="101" dur="1500" fill="hold"/>
                                        <p:tgtEl>
                                          <p:spTgt spid="6"/>
                                        </p:tgtEl>
                                        <p:attrNameLst>
                                          <p:attrName>ppt_x</p:attrName>
                                          <p:attrName>ppt_y</p:attrName>
                                        </p:attrNameLst>
                                      </p:cBhvr>
                                    </p:animMotion>
                                  </p:childTnLst>
                                </p:cTn>
                              </p:par>
                            </p:childTnLst>
                          </p:cTn>
                        </p:par>
                        <p:par>
                          <p:cTn id="102" fill="hold">
                            <p:stCondLst>
                              <p:cond delay="2250"/>
                            </p:stCondLst>
                            <p:childTnLst>
                              <p:par>
                                <p:cTn id="103" presetID="10" presetClass="exit" presetSubtype="0" fill="hold" grpId="1" nodeType="afterEffect">
                                  <p:stCondLst>
                                    <p:cond delay="0"/>
                                  </p:stCondLst>
                                  <p:childTnLst>
                                    <p:animEffect transition="out" filter="fade">
                                      <p:cBhvr>
                                        <p:cTn id="104" dur="500"/>
                                        <p:tgtEl>
                                          <p:spTgt spid="10"/>
                                        </p:tgtEl>
                                      </p:cBhvr>
                                    </p:animEffect>
                                    <p:set>
                                      <p:cBhvr>
                                        <p:cTn id="105" dur="1" fill="hold">
                                          <p:stCondLst>
                                            <p:cond delay="499"/>
                                          </p:stCondLst>
                                        </p:cTn>
                                        <p:tgtEl>
                                          <p:spTgt spid="10"/>
                                        </p:tgtEl>
                                        <p:attrNameLst>
                                          <p:attrName>style.visibility</p:attrName>
                                        </p:attrNameLst>
                                      </p:cBhvr>
                                      <p:to>
                                        <p:strVal val="hidden"/>
                                      </p:to>
                                    </p:set>
                                  </p:childTnLst>
                                </p:cTn>
                              </p:par>
                              <p:par>
                                <p:cTn id="106" presetID="10" presetClass="exit" presetSubtype="0" fill="hold" grpId="2" nodeType="withEffect">
                                  <p:stCondLst>
                                    <p:cond delay="0"/>
                                  </p:stCondLst>
                                  <p:childTnLst>
                                    <p:animEffect transition="out" filter="fade">
                                      <p:cBhvr>
                                        <p:cTn id="107" dur="500"/>
                                        <p:tgtEl>
                                          <p:spTgt spid="11"/>
                                        </p:tgtEl>
                                      </p:cBhvr>
                                    </p:animEffect>
                                    <p:set>
                                      <p:cBhvr>
                                        <p:cTn id="108" dur="1" fill="hold">
                                          <p:stCondLst>
                                            <p:cond delay="499"/>
                                          </p:stCondLst>
                                        </p:cTn>
                                        <p:tgtEl>
                                          <p:spTgt spid="11"/>
                                        </p:tgtEl>
                                        <p:attrNameLst>
                                          <p:attrName>style.visibility</p:attrName>
                                        </p:attrNameLst>
                                      </p:cBhvr>
                                      <p:to>
                                        <p:strVal val="hidden"/>
                                      </p:to>
                                    </p:set>
                                  </p:childTnLst>
                                </p:cTn>
                              </p:par>
                              <p:par>
                                <p:cTn id="109" presetID="10" presetClass="exit" presetSubtype="0" fill="hold" grpId="2" nodeType="withEffect">
                                  <p:stCondLst>
                                    <p:cond delay="0"/>
                                  </p:stCondLst>
                                  <p:childTnLst>
                                    <p:animEffect transition="out" filter="fade">
                                      <p:cBhvr>
                                        <p:cTn id="110" dur="500"/>
                                        <p:tgtEl>
                                          <p:spTgt spid="24"/>
                                        </p:tgtEl>
                                      </p:cBhvr>
                                    </p:animEffect>
                                    <p:set>
                                      <p:cBhvr>
                                        <p:cTn id="111" dur="1" fill="hold">
                                          <p:stCondLst>
                                            <p:cond delay="499"/>
                                          </p:stCondLst>
                                        </p:cTn>
                                        <p:tgtEl>
                                          <p:spTgt spid="24"/>
                                        </p:tgtEl>
                                        <p:attrNameLst>
                                          <p:attrName>style.visibility</p:attrName>
                                        </p:attrNameLst>
                                      </p:cBhvr>
                                      <p:to>
                                        <p:strVal val="hidden"/>
                                      </p:to>
                                    </p:set>
                                  </p:childTnLst>
                                </p:cTn>
                              </p:par>
                            </p:childTnLst>
                          </p:cTn>
                        </p:par>
                      </p:childTnLst>
                    </p:cTn>
                  </p:par>
                  <p:par>
                    <p:cTn id="112" fill="hold">
                      <p:stCondLst>
                        <p:cond delay="indefinite"/>
                      </p:stCondLst>
                      <p:childTnLst>
                        <p:par>
                          <p:cTn id="113" fill="hold">
                            <p:stCondLst>
                              <p:cond delay="0"/>
                            </p:stCondLst>
                            <p:childTnLst>
                              <p:par>
                                <p:cTn id="114" presetID="22" presetClass="entr" presetSubtype="2" fill="hold" grpId="0" nodeType="clickEffect">
                                  <p:stCondLst>
                                    <p:cond delay="0"/>
                                  </p:stCondLst>
                                  <p:childTnLst>
                                    <p:set>
                                      <p:cBhvr>
                                        <p:cTn id="115" dur="1" fill="hold">
                                          <p:stCondLst>
                                            <p:cond delay="0"/>
                                          </p:stCondLst>
                                        </p:cTn>
                                        <p:tgtEl>
                                          <p:spTgt spid="27"/>
                                        </p:tgtEl>
                                        <p:attrNameLst>
                                          <p:attrName>style.visibility</p:attrName>
                                        </p:attrNameLst>
                                      </p:cBhvr>
                                      <p:to>
                                        <p:strVal val="visible"/>
                                      </p:to>
                                    </p:set>
                                    <p:animEffect transition="in" filter="wipe(right)">
                                      <p:cBhvr>
                                        <p:cTn id="116" dur="250"/>
                                        <p:tgtEl>
                                          <p:spTgt spid="27"/>
                                        </p:tgtEl>
                                      </p:cBhvr>
                                    </p:animEffect>
                                  </p:childTnLst>
                                </p:cTn>
                              </p:par>
                              <p:par>
                                <p:cTn id="117" presetID="0" presetClass="path" presetSubtype="0" fill="hold" grpId="7" nodeType="withEffect">
                                  <p:stCondLst>
                                    <p:cond delay="0"/>
                                  </p:stCondLst>
                                  <p:childTnLst>
                                    <p:animMotion origin="layout" path="M 0.40078 0.2988 L 0.39271 0.3402 L 0.28222 0.40588 L 0.0185 0.54834 L -0.01094 0.55782 " pathEditMode="relative" rAng="0" ptsTypes="AAAAA">
                                      <p:cBhvr>
                                        <p:cTn id="118" dur="1000" fill="hold"/>
                                        <p:tgtEl>
                                          <p:spTgt spid="6"/>
                                        </p:tgtEl>
                                        <p:attrNameLst>
                                          <p:attrName>ppt_x</p:attrName>
                                          <p:attrName>ppt_y</p:attrName>
                                        </p:attrNameLst>
                                      </p:cBhvr>
                                      <p:rCtr x="-20586" y="12951"/>
                                    </p:animMotion>
                                  </p:childTnLst>
                                </p:cTn>
                              </p:par>
                              <p:par>
                                <p:cTn id="119" presetID="53" presetClass="entr" presetSubtype="16" fill="hold" grpId="0" nodeType="withEffect">
                                  <p:stCondLst>
                                    <p:cond delay="0"/>
                                  </p:stCondLst>
                                  <p:childTnLst>
                                    <p:set>
                                      <p:cBhvr>
                                        <p:cTn id="120" dur="1" fill="hold">
                                          <p:stCondLst>
                                            <p:cond delay="0"/>
                                          </p:stCondLst>
                                        </p:cTn>
                                        <p:tgtEl>
                                          <p:spTgt spid="28"/>
                                        </p:tgtEl>
                                        <p:attrNameLst>
                                          <p:attrName>style.visibility</p:attrName>
                                        </p:attrNameLst>
                                      </p:cBhvr>
                                      <p:to>
                                        <p:strVal val="visible"/>
                                      </p:to>
                                    </p:set>
                                    <p:anim calcmode="lin" valueType="num">
                                      <p:cBhvr>
                                        <p:cTn id="121" dur="250" fill="hold"/>
                                        <p:tgtEl>
                                          <p:spTgt spid="28"/>
                                        </p:tgtEl>
                                        <p:attrNameLst>
                                          <p:attrName>ppt_w</p:attrName>
                                        </p:attrNameLst>
                                      </p:cBhvr>
                                      <p:tavLst>
                                        <p:tav tm="0">
                                          <p:val>
                                            <p:fltVal val="0"/>
                                          </p:val>
                                        </p:tav>
                                        <p:tav tm="100000">
                                          <p:val>
                                            <p:strVal val="#ppt_w"/>
                                          </p:val>
                                        </p:tav>
                                      </p:tavLst>
                                    </p:anim>
                                    <p:anim calcmode="lin" valueType="num">
                                      <p:cBhvr>
                                        <p:cTn id="122" dur="250" fill="hold"/>
                                        <p:tgtEl>
                                          <p:spTgt spid="28"/>
                                        </p:tgtEl>
                                        <p:attrNameLst>
                                          <p:attrName>ppt_h</p:attrName>
                                        </p:attrNameLst>
                                      </p:cBhvr>
                                      <p:tavLst>
                                        <p:tav tm="0">
                                          <p:val>
                                            <p:fltVal val="0"/>
                                          </p:val>
                                        </p:tav>
                                        <p:tav tm="100000">
                                          <p:val>
                                            <p:strVal val="#ppt_h"/>
                                          </p:val>
                                        </p:tav>
                                      </p:tavLst>
                                    </p:anim>
                                    <p:animEffect transition="in" filter="fade">
                                      <p:cBhvr>
                                        <p:cTn id="123" dur="250"/>
                                        <p:tgtEl>
                                          <p:spTgt spid="28"/>
                                        </p:tgtEl>
                                      </p:cBhvr>
                                    </p:animEffect>
                                  </p:childTnLst>
                                </p:cTn>
                              </p:par>
                              <p:par>
                                <p:cTn id="124" presetID="22" presetClass="exit" presetSubtype="8" fill="hold" grpId="1" nodeType="withEffect">
                                  <p:stCondLst>
                                    <p:cond delay="500"/>
                                  </p:stCondLst>
                                  <p:childTnLst>
                                    <p:animEffect transition="out" filter="wipe(left)">
                                      <p:cBhvr>
                                        <p:cTn id="125" dur="500"/>
                                        <p:tgtEl>
                                          <p:spTgt spid="26"/>
                                        </p:tgtEl>
                                      </p:cBhvr>
                                    </p:animEffect>
                                    <p:set>
                                      <p:cBhvr>
                                        <p:cTn id="126" dur="1" fill="hold">
                                          <p:stCondLst>
                                            <p:cond delay="499"/>
                                          </p:stCondLst>
                                        </p:cTn>
                                        <p:tgtEl>
                                          <p:spTgt spid="26"/>
                                        </p:tgtEl>
                                        <p:attrNameLst>
                                          <p:attrName>style.visibility</p:attrName>
                                        </p:attrNameLst>
                                      </p:cBhvr>
                                      <p:to>
                                        <p:strVal val="hidden"/>
                                      </p:to>
                                    </p:set>
                                  </p:childTnLst>
                                </p:cTn>
                              </p:par>
                              <p:par>
                                <p:cTn id="127" presetID="22" presetClass="exit" presetSubtype="4" fill="hold" grpId="1" nodeType="withEffect">
                                  <p:stCondLst>
                                    <p:cond delay="1000"/>
                                  </p:stCondLst>
                                  <p:childTnLst>
                                    <p:animEffect transition="out" filter="wipe(down)">
                                      <p:cBhvr>
                                        <p:cTn id="128" dur="500"/>
                                        <p:tgtEl>
                                          <p:spTgt spid="27"/>
                                        </p:tgtEl>
                                      </p:cBhvr>
                                    </p:animEffect>
                                    <p:set>
                                      <p:cBhvr>
                                        <p:cTn id="129" dur="1" fill="hold">
                                          <p:stCondLst>
                                            <p:cond delay="499"/>
                                          </p:stCondLst>
                                        </p:cTn>
                                        <p:tgtEl>
                                          <p:spTgt spid="27"/>
                                        </p:tgtEl>
                                        <p:attrNameLst>
                                          <p:attrName>style.visibility</p:attrName>
                                        </p:attrNameLst>
                                      </p:cBhvr>
                                      <p:to>
                                        <p:strVal val="hidden"/>
                                      </p:to>
                                    </p:set>
                                  </p:childTnLst>
                                </p:cTn>
                              </p:par>
                              <p:par>
                                <p:cTn id="130" presetID="42" presetClass="path" presetSubtype="0" fill="hold" grpId="1" nodeType="withEffect">
                                  <p:stCondLst>
                                    <p:cond delay="1000"/>
                                  </p:stCondLst>
                                  <p:childTnLst>
                                    <p:animMotion origin="layout" path="M 1.17264E-6 -1.48148E-6 L -0.10046 0.26621 " pathEditMode="relative" rAng="0" ptsTypes="AA">
                                      <p:cBhvr>
                                        <p:cTn id="131" dur="500" fill="hold"/>
                                        <p:tgtEl>
                                          <p:spTgt spid="21"/>
                                        </p:tgtEl>
                                        <p:attrNameLst>
                                          <p:attrName>ppt_x</p:attrName>
                                          <p:attrName>ppt_y</p:attrName>
                                        </p:attrNameLst>
                                      </p:cBhvr>
                                      <p:rCtr x="-5029" y="13310"/>
                                    </p:animMotion>
                                  </p:childTnLst>
                                </p:cTn>
                              </p:par>
                              <p:par>
                                <p:cTn id="132" presetID="42" presetClass="path" presetSubtype="0" fill="hold" grpId="1" nodeType="withEffect">
                                  <p:stCondLst>
                                    <p:cond delay="1000"/>
                                  </p:stCondLst>
                                  <p:childTnLst>
                                    <p:animMotion origin="layout" path="M -5.53746E-7 -3.7037E-7 L -0.10645 0.2662 " pathEditMode="relative" rAng="0" ptsTypes="AA">
                                      <p:cBhvr>
                                        <p:cTn id="133" dur="500" fill="hold"/>
                                        <p:tgtEl>
                                          <p:spTgt spid="28"/>
                                        </p:tgtEl>
                                        <p:attrNameLst>
                                          <p:attrName>ppt_x</p:attrName>
                                          <p:attrName>ppt_y</p:attrName>
                                        </p:attrNameLst>
                                      </p:cBhvr>
                                      <p:rCtr x="-5329" y="13310"/>
                                    </p:animMotion>
                                  </p:childTnLst>
                                </p:cTn>
                              </p:par>
                              <p:par>
                                <p:cTn id="134" presetID="22" presetClass="entr" presetSubtype="1" fill="hold" grpId="0" nodeType="withEffect">
                                  <p:stCondLst>
                                    <p:cond delay="1000"/>
                                  </p:stCondLst>
                                  <p:childTnLst>
                                    <p:set>
                                      <p:cBhvr>
                                        <p:cTn id="135" dur="1" fill="hold">
                                          <p:stCondLst>
                                            <p:cond delay="0"/>
                                          </p:stCondLst>
                                        </p:cTn>
                                        <p:tgtEl>
                                          <p:spTgt spid="29"/>
                                        </p:tgtEl>
                                        <p:attrNameLst>
                                          <p:attrName>style.visibility</p:attrName>
                                        </p:attrNameLst>
                                      </p:cBhvr>
                                      <p:to>
                                        <p:strVal val="visible"/>
                                      </p:to>
                                    </p:set>
                                    <p:animEffect transition="in" filter="wipe(up)">
                                      <p:cBhvr>
                                        <p:cTn id="136" dur="500"/>
                                        <p:tgtEl>
                                          <p:spTgt spid="29"/>
                                        </p:tgtEl>
                                      </p:cBhvr>
                                    </p:animEffect>
                                  </p:childTnLst>
                                </p:cTn>
                              </p:par>
                            </p:childTnLst>
                          </p:cTn>
                        </p:par>
                      </p:childTnLst>
                    </p:cTn>
                  </p:par>
                  <p:par>
                    <p:cTn id="137" fill="hold">
                      <p:stCondLst>
                        <p:cond delay="indefinite"/>
                      </p:stCondLst>
                      <p:childTnLst>
                        <p:par>
                          <p:cTn id="138" fill="hold">
                            <p:stCondLst>
                              <p:cond delay="0"/>
                            </p:stCondLst>
                            <p:childTnLst>
                              <p:par>
                                <p:cTn id="139" presetID="0" presetClass="path" presetSubtype="0" fill="hold" grpId="9" nodeType="clickEffect">
                                  <p:stCondLst>
                                    <p:cond delay="0"/>
                                  </p:stCondLst>
                                  <p:childTnLst>
                                    <p:animMotion origin="layout" path="M -0.0142 0.57193 L -0.02697 0.58141 L -0.04599 0.56637 L -0.0512 0.51388 L -0.05224 0.00717 L -0.04599 -0.01341 L -0.03322 -0.02659 L -0.01746 -0.02474 L -0.0069 -0.00786 L -0.00052 0.0148 L -0.00052 0.46693 L 0.01538 0.48566 L 0.05551 0.47433 L 0.0787 0.14801 " pathEditMode="relative" ptsTypes="AAAAAAAAAAAAAA">
                                      <p:cBhvr>
                                        <p:cTn id="140" dur="1750" fill="hold"/>
                                        <p:tgtEl>
                                          <p:spTgt spid="6"/>
                                        </p:tgtEl>
                                        <p:attrNameLst>
                                          <p:attrName>ppt_x</p:attrName>
                                          <p:attrName>ppt_y</p:attrName>
                                        </p:attrNameLst>
                                      </p:cBhvr>
                                    </p:animMotion>
                                  </p:childTnLst>
                                </p:cTn>
                              </p:par>
                              <p:par>
                                <p:cTn id="141" presetID="10" presetClass="exit" presetSubtype="0" fill="hold" grpId="2" nodeType="withEffect">
                                  <p:stCondLst>
                                    <p:cond delay="1750"/>
                                  </p:stCondLst>
                                  <p:childTnLst>
                                    <p:animEffect transition="out" filter="fade">
                                      <p:cBhvr>
                                        <p:cTn id="142" dur="500"/>
                                        <p:tgtEl>
                                          <p:spTgt spid="21"/>
                                        </p:tgtEl>
                                      </p:cBhvr>
                                    </p:animEffect>
                                    <p:set>
                                      <p:cBhvr>
                                        <p:cTn id="143" dur="1" fill="hold">
                                          <p:stCondLst>
                                            <p:cond delay="499"/>
                                          </p:stCondLst>
                                        </p:cTn>
                                        <p:tgtEl>
                                          <p:spTgt spid="21"/>
                                        </p:tgtEl>
                                        <p:attrNameLst>
                                          <p:attrName>style.visibility</p:attrName>
                                        </p:attrNameLst>
                                      </p:cBhvr>
                                      <p:to>
                                        <p:strVal val="hidden"/>
                                      </p:to>
                                    </p:set>
                                  </p:childTnLst>
                                </p:cTn>
                              </p:par>
                              <p:par>
                                <p:cTn id="144" presetID="10" presetClass="exit" presetSubtype="0" fill="hold" grpId="2" nodeType="withEffect">
                                  <p:stCondLst>
                                    <p:cond delay="1750"/>
                                  </p:stCondLst>
                                  <p:childTnLst>
                                    <p:animEffect transition="out" filter="fade">
                                      <p:cBhvr>
                                        <p:cTn id="145" dur="500"/>
                                        <p:tgtEl>
                                          <p:spTgt spid="28"/>
                                        </p:tgtEl>
                                      </p:cBhvr>
                                    </p:animEffect>
                                    <p:set>
                                      <p:cBhvr>
                                        <p:cTn id="146" dur="1" fill="hold">
                                          <p:stCondLst>
                                            <p:cond delay="499"/>
                                          </p:stCondLst>
                                        </p:cTn>
                                        <p:tgtEl>
                                          <p:spTgt spid="28"/>
                                        </p:tgtEl>
                                        <p:attrNameLst>
                                          <p:attrName>style.visibility</p:attrName>
                                        </p:attrNameLst>
                                      </p:cBhvr>
                                      <p:to>
                                        <p:strVal val="hidden"/>
                                      </p:to>
                                    </p:set>
                                  </p:childTnLst>
                                </p:cTn>
                              </p:par>
                              <p:par>
                                <p:cTn id="147" presetID="10" presetClass="exit" presetSubtype="0" fill="hold" grpId="1" nodeType="withEffect">
                                  <p:stCondLst>
                                    <p:cond delay="1750"/>
                                  </p:stCondLst>
                                  <p:childTnLst>
                                    <p:animEffect transition="out" filter="fade">
                                      <p:cBhvr>
                                        <p:cTn id="148" dur="500"/>
                                        <p:tgtEl>
                                          <p:spTgt spid="22"/>
                                        </p:tgtEl>
                                      </p:cBhvr>
                                    </p:animEffect>
                                    <p:set>
                                      <p:cBhvr>
                                        <p:cTn id="149" dur="1" fill="hold">
                                          <p:stCondLst>
                                            <p:cond delay="499"/>
                                          </p:stCondLst>
                                        </p:cTn>
                                        <p:tgtEl>
                                          <p:spTgt spid="22"/>
                                        </p:tgtEl>
                                        <p:attrNameLst>
                                          <p:attrName>style.visibility</p:attrName>
                                        </p:attrNameLst>
                                      </p:cBhvr>
                                      <p:to>
                                        <p:strVal val="hidden"/>
                                      </p:to>
                                    </p:set>
                                  </p:childTnLst>
                                </p:cTn>
                              </p:par>
                            </p:childTnLst>
                          </p:cTn>
                        </p:par>
                      </p:childTnLst>
                    </p:cTn>
                  </p:par>
                  <p:par>
                    <p:cTn id="150" fill="hold">
                      <p:stCondLst>
                        <p:cond delay="indefinite"/>
                      </p:stCondLst>
                      <p:childTnLst>
                        <p:par>
                          <p:cTn id="151" fill="hold">
                            <p:stCondLst>
                              <p:cond delay="0"/>
                            </p:stCondLst>
                            <p:childTnLst>
                              <p:par>
                                <p:cTn id="152" presetID="0" presetClass="path" presetSubtype="0" fill="hold" grpId="8" nodeType="clickEffect">
                                  <p:stCondLst>
                                    <p:cond delay="0"/>
                                  </p:stCondLst>
                                  <p:childTnLst>
                                    <p:animMotion origin="layout" path="M 0.06515 0.15657 L 0.05394 0.24838 L 0.04078 0.45028 L 0.02059 0.49884 L -0.00078 0.54371 L -0.02306 0.57794 L -0.04938 0.5599 L -0.05146 0.4556 L -0.05355 0.142 L -0.05146 0.00139 L -0.0383 -0.02544 L -0.01902 -0.03099 L -0.00586 -0.01295 L 0.00026 0.02845 L 0.00235 0.09505 L 0.00013 0.51943 " pathEditMode="relative" rAng="0" ptsTypes="AAAAAAAAAAAAAAAA">
                                      <p:cBhvr>
                                        <p:cTn id="153" dur="2250" fill="hold"/>
                                        <p:tgtEl>
                                          <p:spTgt spid="6"/>
                                        </p:tgtEl>
                                        <p:attrNameLst>
                                          <p:attrName>ppt_x</p:attrName>
                                          <p:attrName>ppt_y</p:attrName>
                                        </p:attrNameLst>
                                      </p:cBhvr>
                                      <p:rCtr x="-5941" y="11679"/>
                                    </p:animMotion>
                                  </p:childTnLst>
                                </p:cTn>
                              </p:par>
                              <p:par>
                                <p:cTn id="154" presetID="22" presetClass="entr" presetSubtype="1" fill="hold" grpId="0" nodeType="withEffect">
                                  <p:stCondLst>
                                    <p:cond delay="0"/>
                                  </p:stCondLst>
                                  <p:childTnLst>
                                    <p:set>
                                      <p:cBhvr>
                                        <p:cTn id="155" dur="1" fill="hold">
                                          <p:stCondLst>
                                            <p:cond delay="0"/>
                                          </p:stCondLst>
                                        </p:cTn>
                                        <p:tgtEl>
                                          <p:spTgt spid="31"/>
                                        </p:tgtEl>
                                        <p:attrNameLst>
                                          <p:attrName>style.visibility</p:attrName>
                                        </p:attrNameLst>
                                      </p:cBhvr>
                                      <p:to>
                                        <p:strVal val="visible"/>
                                      </p:to>
                                    </p:set>
                                    <p:animEffect transition="in" filter="wipe(up)">
                                      <p:cBhvr>
                                        <p:cTn id="156" dur="500"/>
                                        <p:tgtEl>
                                          <p:spTgt spid="31"/>
                                        </p:tgtEl>
                                      </p:cBhvr>
                                    </p:animEffect>
                                  </p:childTnLst>
                                </p:cTn>
                              </p:par>
                              <p:par>
                                <p:cTn id="157" presetID="22" presetClass="exit" presetSubtype="4" fill="hold" grpId="1" nodeType="withEffect">
                                  <p:stCondLst>
                                    <p:cond delay="750"/>
                                  </p:stCondLst>
                                  <p:childTnLst>
                                    <p:animEffect transition="out" filter="wipe(down)">
                                      <p:cBhvr>
                                        <p:cTn id="158" dur="250"/>
                                        <p:tgtEl>
                                          <p:spTgt spid="29"/>
                                        </p:tgtEl>
                                      </p:cBhvr>
                                    </p:animEffect>
                                    <p:set>
                                      <p:cBhvr>
                                        <p:cTn id="159" dur="1" fill="hold">
                                          <p:stCondLst>
                                            <p:cond delay="249"/>
                                          </p:stCondLst>
                                        </p:cTn>
                                        <p:tgtEl>
                                          <p:spTgt spid="29"/>
                                        </p:tgtEl>
                                        <p:attrNameLst>
                                          <p:attrName>style.visibility</p:attrName>
                                        </p:attrNameLst>
                                      </p:cBhvr>
                                      <p:to>
                                        <p:strVal val="hidden"/>
                                      </p:to>
                                    </p:set>
                                  </p:childTnLst>
                                </p:cTn>
                              </p:par>
                              <p:par>
                                <p:cTn id="160" presetID="22" presetClass="exit" presetSubtype="1" fill="hold" grpId="1" nodeType="withEffect">
                                  <p:stCondLst>
                                    <p:cond delay="1000"/>
                                  </p:stCondLst>
                                  <p:childTnLst>
                                    <p:animEffect transition="out" filter="wipe(up)">
                                      <p:cBhvr>
                                        <p:cTn id="161" dur="250"/>
                                        <p:tgtEl>
                                          <p:spTgt spid="31"/>
                                        </p:tgtEl>
                                      </p:cBhvr>
                                    </p:animEffect>
                                    <p:set>
                                      <p:cBhvr>
                                        <p:cTn id="162" dur="1" fill="hold">
                                          <p:stCondLst>
                                            <p:cond delay="24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8" grpId="0" animBg="1"/>
      <p:bldP spid="8" grpId="1" animBg="1"/>
      <p:bldP spid="13" grpId="0" animBg="1"/>
      <p:bldP spid="14" grpId="0" animBg="1"/>
      <p:bldP spid="18" grpId="0" animBg="1"/>
      <p:bldP spid="18" grpId="1" animBg="1"/>
      <p:bldP spid="11" grpId="0" animBg="1"/>
      <p:bldP spid="11" grpId="1" animBg="1"/>
      <p:bldP spid="11" grpId="2" animBg="1"/>
      <p:bldP spid="10" grpId="0" animBg="1"/>
      <p:bldP spid="10" grpId="1" animBg="1"/>
      <p:bldP spid="12" grpId="0" animBg="1"/>
      <p:bldP spid="12" grpId="1" animBg="1"/>
      <p:bldP spid="21" grpId="0" animBg="1"/>
      <p:bldP spid="21" grpId="1" animBg="1"/>
      <p:bldP spid="21" grpId="2" animBg="1"/>
      <p:bldP spid="22" grpId="0" animBg="1"/>
      <p:bldP spid="22" grpId="1" animBg="1"/>
      <p:bldP spid="23" grpId="0" animBg="1"/>
      <p:bldP spid="23" grpId="1" animBg="1"/>
      <p:bldP spid="24" grpId="0" animBg="1"/>
      <p:bldP spid="24" grpId="1" animBg="1"/>
      <p:bldP spid="24" grpId="2" animBg="1"/>
      <p:bldP spid="26" grpId="0" animBg="1"/>
      <p:bldP spid="26" grpId="1" animBg="1"/>
      <p:bldP spid="27" grpId="0" animBg="1"/>
      <p:bldP spid="27" grpId="1" animBg="1"/>
      <p:bldP spid="28" grpId="0" animBg="1"/>
      <p:bldP spid="28" grpId="1" animBg="1"/>
      <p:bldP spid="28" grpId="2" animBg="1"/>
      <p:bldP spid="29" grpId="0" animBg="1"/>
      <p:bldP spid="29" grpId="1" animBg="1"/>
      <p:bldP spid="6" grpId="0" animBg="1"/>
      <p:bldP spid="6" grpId="1" animBg="1"/>
      <p:bldP spid="6" grpId="2" animBg="1"/>
      <p:bldP spid="6" grpId="3" animBg="1"/>
      <p:bldP spid="6" grpId="4" animBg="1"/>
      <p:bldP spid="6" grpId="5" animBg="1"/>
      <p:bldP spid="6" grpId="6" animBg="1"/>
      <p:bldP spid="6" grpId="7" animBg="1"/>
      <p:bldP spid="6" grpId="8" animBg="1"/>
      <p:bldP spid="6" grpId="9" animBg="1"/>
      <p:bldP spid="31" grpId="0" animBg="1"/>
      <p:bldP spid="31"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Synchronous &amp; </a:t>
            </a:r>
            <a:r>
              <a:rPr lang="en-US" dirty="0" err="1" smtClean="0"/>
              <a:t>Async</a:t>
            </a:r>
            <a:r>
              <a:rPr lang="en-US" dirty="0" smtClean="0"/>
              <a:t> I/O</a:t>
            </a:r>
            <a:endParaRPr lang="en-US" dirty="0"/>
          </a:p>
        </p:txBody>
      </p:sp>
      <p:pic>
        <p:nvPicPr>
          <p:cNvPr id="5" name="Picture 4"/>
          <p:cNvPicPr>
            <a:picLocks noChangeAspect="1"/>
          </p:cNvPicPr>
          <p:nvPr/>
        </p:nvPicPr>
        <p:blipFill>
          <a:blip r:embed="rId3"/>
          <a:stretch>
            <a:fillRect/>
          </a:stretch>
        </p:blipFill>
        <p:spPr>
          <a:xfrm>
            <a:off x="2086543" y="1839220"/>
            <a:ext cx="8699855" cy="4411484"/>
          </a:xfrm>
          <a:prstGeom prst="rect">
            <a:avLst/>
          </a:prstGeom>
          <a:solidFill>
            <a:srgbClr val="00B0F0"/>
          </a:solidFill>
        </p:spPr>
      </p:pic>
    </p:spTree>
    <p:extLst>
      <p:ext uri="{BB962C8B-B14F-4D97-AF65-F5344CB8AC3E}">
        <p14:creationId xmlns:p14="http://schemas.microsoft.com/office/powerpoint/2010/main" val="1965808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solidFill>
            <a:srgbClr val="00B0F0"/>
          </a:solidFill>
          <a:scene3d>
            <a:camera prst="orthographicFront"/>
            <a:lightRig rig="threePt" dir="t"/>
          </a:scene3d>
          <a:sp3d>
            <a:bevelT/>
          </a:sp3d>
        </p:spPr>
        <p:txBody>
          <a:bodyPr>
            <a:normAutofit fontScale="90000"/>
          </a:bodyPr>
          <a:lstStyle/>
          <a:p>
            <a:r>
              <a:rPr lang="en-US" dirty="0" err="1"/>
              <a:t>Async</a:t>
            </a:r>
            <a:r>
              <a:rPr lang="en-US" dirty="0"/>
              <a:t> in </a:t>
            </a:r>
            <a:r>
              <a:rPr lang="en-US" dirty="0" err="1"/>
              <a:t>ASP.Net</a:t>
            </a:r>
            <a:r>
              <a:rPr lang="en-US" dirty="0"/>
              <a:t> </a:t>
            </a:r>
            <a:r>
              <a:rPr lang="en-US" dirty="0" err="1"/>
              <a:t>WebForms</a:t>
            </a:r>
            <a:r>
              <a:rPr lang="en-US" dirty="0"/>
              <a:t/>
            </a:r>
            <a:br>
              <a:rPr lang="en-US" dirty="0"/>
            </a:br>
            <a:endParaRPr lang="en-US" dirty="0"/>
          </a:p>
        </p:txBody>
      </p:sp>
    </p:spTree>
    <p:extLst>
      <p:ext uri="{BB962C8B-B14F-4D97-AF65-F5344CB8AC3E}">
        <p14:creationId xmlns:p14="http://schemas.microsoft.com/office/powerpoint/2010/main" val="3665477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57727" y="1187651"/>
            <a:ext cx="9916420" cy="2689867"/>
          </a:xfrm>
          <a:solidFill>
            <a:srgbClr val="00B0F0"/>
          </a:solidFill>
          <a:scene3d>
            <a:camera prst="orthographicFront"/>
            <a:lightRig rig="threePt" dir="t"/>
          </a:scene3d>
          <a:sp3d>
            <a:bevelT/>
          </a:sp3d>
        </p:spPr>
        <p:txBody>
          <a:bodyPr/>
          <a:lstStyle/>
          <a:p>
            <a:pPr lvl="0"/>
            <a:r>
              <a:rPr lang="en-US" dirty="0" smtClean="0"/>
              <a:t>Part </a:t>
            </a:r>
            <a:r>
              <a:rPr lang="en-US" dirty="0"/>
              <a:t>1 : </a:t>
            </a:r>
            <a:r>
              <a:rPr lang="en-US" dirty="0" smtClean="0"/>
              <a:t>Introduction : </a:t>
            </a:r>
            <a:r>
              <a:rPr lang="en-US" sz="4000" dirty="0"/>
              <a:t>Asynchronous Programming in C#</a:t>
            </a:r>
          </a:p>
        </p:txBody>
      </p:sp>
    </p:spTree>
    <p:extLst>
      <p:ext uri="{BB962C8B-B14F-4D97-AF65-F5344CB8AC3E}">
        <p14:creationId xmlns:p14="http://schemas.microsoft.com/office/powerpoint/2010/main" val="814506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smtClean="0"/>
              <a:t>ASP.NET Asynchronous Page lifecycle</a:t>
            </a:r>
            <a:endParaRPr lang="en-US" dirty="0"/>
          </a:p>
        </p:txBody>
      </p:sp>
      <p:sp>
        <p:nvSpPr>
          <p:cNvPr id="4" name="Rectangle 3"/>
          <p:cNvSpPr/>
          <p:nvPr/>
        </p:nvSpPr>
        <p:spPr>
          <a:xfrm>
            <a:off x="4775731" y="2202037"/>
            <a:ext cx="2234301" cy="609514"/>
          </a:xfrm>
          <a:prstGeom prst="rect">
            <a:avLst/>
          </a:prstGeom>
          <a:solidFill>
            <a:srgbClr val="00B0F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sv-SE" b="1" dirty="0">
                <a:solidFill>
                  <a:srgbClr val="0070C0"/>
                </a:solidFill>
              </a:rPr>
              <a:t>Init</a:t>
            </a:r>
            <a:endParaRPr lang="en-US" b="1" dirty="0">
              <a:solidFill>
                <a:srgbClr val="0070C0"/>
              </a:solidFill>
            </a:endParaRPr>
          </a:p>
        </p:txBody>
      </p:sp>
      <p:cxnSp>
        <p:nvCxnSpPr>
          <p:cNvPr id="6" name="Straight Arrow Connector 5"/>
          <p:cNvCxnSpPr>
            <a:stCxn id="4" idx="2"/>
          </p:cNvCxnSpPr>
          <p:nvPr/>
        </p:nvCxnSpPr>
        <p:spPr>
          <a:xfrm>
            <a:off x="5892882" y="2811551"/>
            <a:ext cx="0" cy="5333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4775731" y="3336938"/>
            <a:ext cx="2234301" cy="609514"/>
          </a:xfrm>
          <a:prstGeom prst="rect">
            <a:avLst/>
          </a:prstGeom>
          <a:solidFill>
            <a:srgbClr val="00B0F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sv-SE" b="1" dirty="0">
                <a:solidFill>
                  <a:srgbClr val="0070C0"/>
                </a:solidFill>
              </a:rPr>
              <a:t>Load</a:t>
            </a:r>
            <a:endParaRPr lang="en-US" b="1" dirty="0">
              <a:solidFill>
                <a:srgbClr val="0070C0"/>
              </a:solidFill>
            </a:endParaRPr>
          </a:p>
        </p:txBody>
      </p:sp>
      <p:cxnSp>
        <p:nvCxnSpPr>
          <p:cNvPr id="8" name="Straight Arrow Connector 7"/>
          <p:cNvCxnSpPr>
            <a:stCxn id="7" idx="2"/>
          </p:cNvCxnSpPr>
          <p:nvPr/>
        </p:nvCxnSpPr>
        <p:spPr>
          <a:xfrm>
            <a:off x="5892882" y="3946451"/>
            <a:ext cx="0" cy="5333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775731" y="4479776"/>
            <a:ext cx="2234301" cy="609514"/>
          </a:xfrm>
          <a:prstGeom prst="rect">
            <a:avLst/>
          </a:prstGeom>
          <a:solidFill>
            <a:srgbClr val="00B0F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sv-SE" b="1" dirty="0">
                <a:solidFill>
                  <a:srgbClr val="0070C0"/>
                </a:solidFill>
              </a:rPr>
              <a:t>PreRender</a:t>
            </a:r>
            <a:endParaRPr lang="en-US" b="1" dirty="0">
              <a:solidFill>
                <a:srgbClr val="0070C0"/>
              </a:solidFill>
            </a:endParaRPr>
          </a:p>
        </p:txBody>
      </p:sp>
      <p:cxnSp>
        <p:nvCxnSpPr>
          <p:cNvPr id="10" name="Straight Arrow Connector 9"/>
          <p:cNvCxnSpPr>
            <a:stCxn id="9" idx="2"/>
            <a:endCxn id="11" idx="0"/>
          </p:cNvCxnSpPr>
          <p:nvPr/>
        </p:nvCxnSpPr>
        <p:spPr>
          <a:xfrm flipH="1">
            <a:off x="5892882" y="5089291"/>
            <a:ext cx="0" cy="7269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775731" y="5816261"/>
            <a:ext cx="2234301" cy="609514"/>
          </a:xfrm>
          <a:prstGeom prst="rect">
            <a:avLst/>
          </a:prstGeom>
          <a:solidFill>
            <a:srgbClr val="00B0F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sv-SE" b="1" dirty="0">
                <a:solidFill>
                  <a:srgbClr val="0070C0"/>
                </a:solidFill>
              </a:rPr>
              <a:t>PreRender</a:t>
            </a:r>
          </a:p>
          <a:p>
            <a:pPr algn="ctr">
              <a:defRPr/>
            </a:pPr>
            <a:r>
              <a:rPr lang="sv-SE" b="1" dirty="0">
                <a:solidFill>
                  <a:srgbClr val="0070C0"/>
                </a:solidFill>
              </a:rPr>
              <a:t>Complete</a:t>
            </a:r>
            <a:endParaRPr lang="en-US" b="1" dirty="0">
              <a:solidFill>
                <a:srgbClr val="0070C0"/>
              </a:solidFill>
            </a:endParaRPr>
          </a:p>
        </p:txBody>
      </p:sp>
      <p:cxnSp>
        <p:nvCxnSpPr>
          <p:cNvPr id="5" name="Elbow Connector 4"/>
          <p:cNvCxnSpPr>
            <a:stCxn id="9" idx="2"/>
            <a:endCxn id="12" idx="0"/>
          </p:cNvCxnSpPr>
          <p:nvPr/>
        </p:nvCxnSpPr>
        <p:spPr>
          <a:xfrm rot="5400000" flipH="1" flipV="1">
            <a:off x="7873285" y="3108886"/>
            <a:ext cx="0" cy="3960807"/>
          </a:xfrm>
          <a:prstGeom prst="bentConnector5">
            <a:avLst>
              <a:gd name="adj1" fmla="val -11430000000"/>
              <a:gd name="adj2" fmla="val 51282"/>
              <a:gd name="adj3" fmla="val 1143010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8838097" y="5089291"/>
            <a:ext cx="2031183" cy="726972"/>
          </a:xfrm>
          <a:prstGeom prst="rect">
            <a:avLst/>
          </a:prstGeom>
          <a:solidFill>
            <a:srgbClr val="00B0F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sv-SE" b="1" dirty="0">
                <a:solidFill>
                  <a:srgbClr val="0070C0"/>
                </a:solidFill>
              </a:rPr>
              <a:t>Async calls</a:t>
            </a:r>
            <a:endParaRPr lang="en-US" b="1" dirty="0">
              <a:solidFill>
                <a:srgbClr val="0070C0"/>
              </a:solidFill>
            </a:endParaRPr>
          </a:p>
        </p:txBody>
      </p:sp>
      <p:cxnSp>
        <p:nvCxnSpPr>
          <p:cNvPr id="16" name="Elbow Connector 15"/>
          <p:cNvCxnSpPr>
            <a:stCxn id="12" idx="2"/>
            <a:endCxn id="11" idx="0"/>
          </p:cNvCxnSpPr>
          <p:nvPr/>
        </p:nvCxnSpPr>
        <p:spPr>
          <a:xfrm rot="5400000">
            <a:off x="7875400" y="3835858"/>
            <a:ext cx="12698" cy="3960807"/>
          </a:xfrm>
          <a:prstGeom prst="bentConnector5">
            <a:avLst>
              <a:gd name="adj1" fmla="val 2733346"/>
              <a:gd name="adj2" fmla="val 48718"/>
              <a:gd name="adj3" fmla="val -210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4680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solidFill>
            <a:srgbClr val="00B0F0"/>
          </a:solidFill>
          <a:scene3d>
            <a:camera prst="orthographicFront"/>
            <a:lightRig rig="threePt" dir="t"/>
          </a:scene3d>
          <a:sp3d>
            <a:bevelT/>
          </a:sp3d>
        </p:spPr>
        <p:txBody>
          <a:bodyPr/>
          <a:lstStyle/>
          <a:p>
            <a:r>
              <a:rPr lang="en-US" dirty="0" smtClean="0"/>
              <a:t>Demo</a:t>
            </a:r>
            <a:endParaRPr lang="en-US" dirty="0"/>
          </a:p>
        </p:txBody>
      </p:sp>
      <p:sp>
        <p:nvSpPr>
          <p:cNvPr id="5" name="Text Placeholder 4"/>
          <p:cNvSpPr>
            <a:spLocks noGrp="1"/>
          </p:cNvSpPr>
          <p:nvPr>
            <p:ph type="body" sz="quarter" idx="12"/>
          </p:nvPr>
        </p:nvSpPr>
        <p:spPr/>
        <p:txBody>
          <a:bodyPr/>
          <a:lstStyle/>
          <a:p>
            <a:r>
              <a:rPr lang="en-US" dirty="0" smtClean="0"/>
              <a:t>Async in ASP.NET </a:t>
            </a:r>
            <a:r>
              <a:rPr lang="en-US" dirty="0" err="1" smtClean="0"/>
              <a:t>WebForm</a:t>
            </a:r>
            <a:endParaRPr lang="en-US" dirty="0"/>
          </a:p>
        </p:txBody>
      </p:sp>
    </p:spTree>
    <p:extLst>
      <p:ext uri="{BB962C8B-B14F-4D97-AF65-F5344CB8AC3E}">
        <p14:creationId xmlns:p14="http://schemas.microsoft.com/office/powerpoint/2010/main" val="444609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7058" dirty="0"/>
              <a:t>Parallelism</a:t>
            </a:r>
          </a:p>
        </p:txBody>
      </p:sp>
    </p:spTree>
    <p:extLst>
      <p:ext uri="{BB962C8B-B14F-4D97-AF65-F5344CB8AC3E}">
        <p14:creationId xmlns:p14="http://schemas.microsoft.com/office/powerpoint/2010/main" val="354414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types of parallelism</a:t>
            </a:r>
            <a:endParaRPr lang="en-US" dirty="0"/>
          </a:p>
        </p:txBody>
      </p:sp>
      <p:sp>
        <p:nvSpPr>
          <p:cNvPr id="3" name="Text Placeholder 2"/>
          <p:cNvSpPr>
            <a:spLocks noGrp="1"/>
          </p:cNvSpPr>
          <p:nvPr>
            <p:ph type="body" sz="quarter" idx="10"/>
          </p:nvPr>
        </p:nvSpPr>
        <p:spPr>
          <a:xfrm>
            <a:off x="269239" y="1189495"/>
            <a:ext cx="11653523" cy="3047436"/>
          </a:xfrm>
        </p:spPr>
        <p:txBody>
          <a:bodyPr>
            <a:normAutofit/>
          </a:bodyPr>
          <a:lstStyle/>
          <a:p>
            <a:r>
              <a:rPr lang="en-US" dirty="0" smtClean="0"/>
              <a:t>Multiple asynchronous operations</a:t>
            </a:r>
          </a:p>
          <a:p>
            <a:r>
              <a:rPr lang="en-US" sz="1961" dirty="0"/>
              <a:t>Two or more </a:t>
            </a:r>
            <a:r>
              <a:rPr lang="en-US" sz="1961" dirty="0" err="1"/>
              <a:t>awaitable</a:t>
            </a:r>
            <a:r>
              <a:rPr lang="en-US" sz="1961" dirty="0"/>
              <a:t> operations</a:t>
            </a:r>
          </a:p>
          <a:p>
            <a:r>
              <a:rPr lang="en-US" sz="1961" dirty="0"/>
              <a:t>No additional threads used</a:t>
            </a:r>
          </a:p>
          <a:p>
            <a:r>
              <a:rPr lang="en-US" dirty="0" smtClean="0"/>
              <a:t>Multiple synchronous operations</a:t>
            </a:r>
          </a:p>
          <a:p>
            <a:r>
              <a:rPr lang="en-US" sz="1961" dirty="0" err="1"/>
              <a:t>Task.Run</a:t>
            </a:r>
            <a:r>
              <a:rPr lang="en-US" sz="1961" dirty="0"/>
              <a:t>, </a:t>
            </a:r>
            <a:r>
              <a:rPr lang="en-US" sz="1961" dirty="0" err="1"/>
              <a:t>ThreadPool.QueueUserWorkItem</a:t>
            </a:r>
            <a:r>
              <a:rPr lang="en-US" sz="1961" dirty="0"/>
              <a:t>, etc.</a:t>
            </a:r>
          </a:p>
          <a:p>
            <a:r>
              <a:rPr lang="en-US" sz="1961" dirty="0"/>
              <a:t>Each operation uses a thread</a:t>
            </a:r>
          </a:p>
          <a:p>
            <a:r>
              <a:rPr lang="en-US" sz="1961" dirty="0"/>
              <a:t>Same thread pool as ASP.NET</a:t>
            </a:r>
          </a:p>
        </p:txBody>
      </p:sp>
    </p:spTree>
    <p:extLst>
      <p:ext uri="{BB962C8B-B14F-4D97-AF65-F5344CB8AC3E}">
        <p14:creationId xmlns:p14="http://schemas.microsoft.com/office/powerpoint/2010/main" val="4116490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solidFill>
            <a:srgbClr val="00B0F0"/>
          </a:solidFill>
          <a:scene3d>
            <a:camera prst="orthographicFront"/>
            <a:lightRig rig="threePt" dir="t"/>
          </a:scene3d>
          <a:sp3d>
            <a:bevelT/>
          </a:sp3d>
        </p:spPr>
        <p:txBody>
          <a:bodyPr/>
          <a:lstStyle/>
          <a:p>
            <a:r>
              <a:rPr lang="en-US" dirty="0" smtClean="0"/>
              <a:t>Demo</a:t>
            </a:r>
            <a:endParaRPr lang="en-US" dirty="0"/>
          </a:p>
        </p:txBody>
      </p:sp>
      <p:sp>
        <p:nvSpPr>
          <p:cNvPr id="5" name="Text Placeholder 4"/>
          <p:cNvSpPr>
            <a:spLocks noGrp="1"/>
          </p:cNvSpPr>
          <p:nvPr>
            <p:ph type="body" sz="quarter" idx="12"/>
          </p:nvPr>
        </p:nvSpPr>
        <p:spPr/>
        <p:txBody>
          <a:bodyPr/>
          <a:lstStyle/>
          <a:p>
            <a:r>
              <a:rPr lang="en-US" dirty="0" smtClean="0"/>
              <a:t>Parallelism</a:t>
            </a:r>
            <a:endParaRPr lang="en-US" dirty="0"/>
          </a:p>
        </p:txBody>
      </p:sp>
    </p:spTree>
    <p:extLst>
      <p:ext uri="{BB962C8B-B14F-4D97-AF65-F5344CB8AC3E}">
        <p14:creationId xmlns:p14="http://schemas.microsoft.com/office/powerpoint/2010/main" val="2243380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solidFill>
            <a:srgbClr val="00B0F0"/>
          </a:solidFill>
          <a:scene3d>
            <a:camera prst="orthographicFront"/>
            <a:lightRig rig="threePt" dir="t"/>
          </a:scene3d>
          <a:sp3d>
            <a:bevelT/>
          </a:sp3d>
        </p:spPr>
        <p:txBody>
          <a:bodyPr>
            <a:normAutofit fontScale="90000"/>
          </a:bodyPr>
          <a:lstStyle/>
          <a:p>
            <a:r>
              <a:rPr lang="en-US" dirty="0" err="1"/>
              <a:t>Async</a:t>
            </a:r>
            <a:r>
              <a:rPr lang="en-US" dirty="0"/>
              <a:t> in ASP.NET WebAPI/MVC</a:t>
            </a:r>
            <a:br>
              <a:rPr lang="en-US" dirty="0"/>
            </a:br>
            <a:endParaRPr lang="en-US" dirty="0"/>
          </a:p>
        </p:txBody>
      </p:sp>
    </p:spTree>
    <p:extLst>
      <p:ext uri="{BB962C8B-B14F-4D97-AF65-F5344CB8AC3E}">
        <p14:creationId xmlns:p14="http://schemas.microsoft.com/office/powerpoint/2010/main" val="3057844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solidFill>
            <a:srgbClr val="00B0F0"/>
          </a:solidFill>
          <a:scene3d>
            <a:camera prst="orthographicFront"/>
            <a:lightRig rig="threePt" dir="t"/>
          </a:scene3d>
          <a:sp3d>
            <a:bevelT/>
          </a:sp3d>
        </p:spPr>
        <p:txBody>
          <a:bodyPr/>
          <a:lstStyle/>
          <a:p>
            <a:r>
              <a:rPr lang="en-US" dirty="0" smtClean="0"/>
              <a:t>Demo</a:t>
            </a:r>
            <a:endParaRPr lang="en-US" dirty="0"/>
          </a:p>
        </p:txBody>
      </p:sp>
      <p:sp>
        <p:nvSpPr>
          <p:cNvPr id="5" name="Text Placeholder 4"/>
          <p:cNvSpPr>
            <a:spLocks noGrp="1"/>
          </p:cNvSpPr>
          <p:nvPr>
            <p:ph type="body" sz="quarter" idx="12"/>
          </p:nvPr>
        </p:nvSpPr>
        <p:spPr/>
        <p:txBody>
          <a:bodyPr/>
          <a:lstStyle/>
          <a:p>
            <a:r>
              <a:rPr lang="en-US" dirty="0" smtClean="0"/>
              <a:t>Async in ASP.NET </a:t>
            </a:r>
            <a:r>
              <a:rPr lang="en-US" dirty="0" err="1" smtClean="0"/>
              <a:t>WebAPI</a:t>
            </a:r>
            <a:r>
              <a:rPr lang="en-US" dirty="0" smtClean="0"/>
              <a:t>/MVC</a:t>
            </a:r>
            <a:endParaRPr lang="en-US" dirty="0"/>
          </a:p>
        </p:txBody>
      </p:sp>
    </p:spTree>
    <p:extLst>
      <p:ext uri="{BB962C8B-B14F-4D97-AF65-F5344CB8AC3E}">
        <p14:creationId xmlns:p14="http://schemas.microsoft.com/office/powerpoint/2010/main" val="434659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solidFill>
            <a:srgbClr val="00B0F0"/>
          </a:solidFill>
          <a:scene3d>
            <a:camera prst="orthographicFront"/>
            <a:lightRig rig="threePt" dir="t"/>
          </a:scene3d>
          <a:sp3d>
            <a:bevelT/>
          </a:sp3d>
        </p:spPr>
        <p:txBody>
          <a:bodyPr/>
          <a:lstStyle/>
          <a:p>
            <a:r>
              <a:rPr lang="en-US" dirty="0" smtClean="0"/>
              <a:t>Benchmark</a:t>
            </a:r>
            <a:endParaRPr lang="en-US" dirty="0"/>
          </a:p>
        </p:txBody>
      </p:sp>
    </p:spTree>
    <p:extLst>
      <p:ext uri="{BB962C8B-B14F-4D97-AF65-F5344CB8AC3E}">
        <p14:creationId xmlns:p14="http://schemas.microsoft.com/office/powerpoint/2010/main" val="77017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Synchronous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8488" y="1515575"/>
            <a:ext cx="5915025" cy="491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021869"/>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Asynchronous</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3725" y="1486938"/>
            <a:ext cx="5924550" cy="481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42017488"/>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646111" y="1189495"/>
            <a:ext cx="11276651" cy="2462087"/>
          </a:xfrm>
        </p:spPr>
        <p:txBody>
          <a:bodyPr>
            <a:normAutofit/>
          </a:bodyPr>
          <a:lstStyle/>
          <a:p>
            <a:r>
              <a:rPr lang="en-US" sz="3529" dirty="0" smtClean="0"/>
              <a:t>Sync./</a:t>
            </a:r>
            <a:r>
              <a:rPr lang="en-US" sz="3529" dirty="0" err="1" smtClean="0"/>
              <a:t>Async</a:t>
            </a:r>
            <a:r>
              <a:rPr lang="en-US" sz="3529" dirty="0" smtClean="0"/>
              <a:t> Programming Models</a:t>
            </a:r>
            <a:endParaRPr lang="en-US" sz="3529" dirty="0"/>
          </a:p>
          <a:p>
            <a:r>
              <a:rPr lang="en-US" sz="3529" dirty="0"/>
              <a:t>Asynchronous Programming in Web Forms</a:t>
            </a:r>
          </a:p>
          <a:p>
            <a:r>
              <a:rPr lang="en-US" sz="3529" dirty="0"/>
              <a:t>Asynchronous Programming in </a:t>
            </a:r>
            <a:r>
              <a:rPr lang="en-US" sz="3529" dirty="0" smtClean="0"/>
              <a:t>MVC</a:t>
            </a:r>
            <a:endParaRPr lang="en-US" sz="3529" dirty="0"/>
          </a:p>
        </p:txBody>
      </p:sp>
    </p:spTree>
    <p:extLst>
      <p:ext uri="{BB962C8B-B14F-4D97-AF65-F5344CB8AC3E}">
        <p14:creationId xmlns:p14="http://schemas.microsoft.com/office/powerpoint/2010/main" val="2853019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9302" y="1187643"/>
            <a:ext cx="9859116" cy="2724599"/>
          </a:xfrm>
          <a:solidFill>
            <a:srgbClr val="00B0F0"/>
          </a:solidFill>
          <a:scene3d>
            <a:camera prst="orthographicFront"/>
            <a:lightRig rig="threePt" dir="t"/>
          </a:scene3d>
          <a:sp3d>
            <a:bevelT/>
          </a:sp3d>
        </p:spPr>
        <p:txBody>
          <a:bodyPr/>
          <a:lstStyle/>
          <a:p>
            <a:pPr lvl="0"/>
            <a:r>
              <a:rPr lang="en-US" dirty="0"/>
              <a:t>Part 2 : Deep Dive : </a:t>
            </a:r>
            <a:r>
              <a:rPr lang="en-US" sz="4000" dirty="0"/>
              <a:t>Asynchronous Programming in C#</a:t>
            </a:r>
          </a:p>
        </p:txBody>
      </p:sp>
    </p:spTree>
    <p:extLst>
      <p:ext uri="{BB962C8B-B14F-4D97-AF65-F5344CB8AC3E}">
        <p14:creationId xmlns:p14="http://schemas.microsoft.com/office/powerpoint/2010/main" val="3443950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solidFill>
            <a:srgbClr val="00B0F0"/>
          </a:solidFill>
          <a:scene3d>
            <a:camera prst="orthographicFront"/>
            <a:lightRig rig="threePt" dir="t"/>
          </a:scene3d>
          <a:sp3d>
            <a:bevelT/>
          </a:sp3d>
        </p:spPr>
        <p:txBody>
          <a:bodyPr/>
          <a:lstStyle/>
          <a:p>
            <a:r>
              <a:rPr lang="en-US" dirty="0" smtClean="0"/>
              <a:t>I/O operations</a:t>
            </a:r>
            <a:br>
              <a:rPr lang="en-US" dirty="0" smtClean="0"/>
            </a:br>
            <a:r>
              <a:rPr lang="en-US" sz="3921" dirty="0"/>
              <a:t>Error conditions</a:t>
            </a:r>
          </a:p>
        </p:txBody>
      </p:sp>
    </p:spTree>
    <p:extLst>
      <p:ext uri="{BB962C8B-B14F-4D97-AF65-F5344CB8AC3E}">
        <p14:creationId xmlns:p14="http://schemas.microsoft.com/office/powerpoint/2010/main" val="2370591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solidFill>
            <a:srgbClr val="00B0F0"/>
          </a:solidFill>
        </p:spPr>
        <p:txBody>
          <a:bodyPr/>
          <a:lstStyle/>
          <a:p>
            <a:r>
              <a:rPr lang="en-US" dirty="0" smtClean="0"/>
              <a:t>Demo</a:t>
            </a:r>
            <a:endParaRPr lang="en-US" dirty="0"/>
          </a:p>
        </p:txBody>
      </p:sp>
      <p:sp>
        <p:nvSpPr>
          <p:cNvPr id="5" name="Text Placeholder 4"/>
          <p:cNvSpPr>
            <a:spLocks noGrp="1"/>
          </p:cNvSpPr>
          <p:nvPr>
            <p:ph type="body" sz="quarter" idx="12"/>
          </p:nvPr>
        </p:nvSpPr>
        <p:spPr/>
        <p:txBody>
          <a:bodyPr/>
          <a:lstStyle/>
          <a:p>
            <a:r>
              <a:rPr lang="en-US" dirty="0" smtClean="0"/>
              <a:t>Cancellation tokens</a:t>
            </a:r>
            <a:endParaRPr lang="en-US" dirty="0"/>
          </a:p>
        </p:txBody>
      </p:sp>
    </p:spTree>
    <p:extLst>
      <p:ext uri="{BB962C8B-B14F-4D97-AF65-F5344CB8AC3E}">
        <p14:creationId xmlns:p14="http://schemas.microsoft.com/office/powerpoint/2010/main" val="539480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solidFill>
            <a:srgbClr val="00B0F0"/>
          </a:solidFill>
        </p:spPr>
        <p:txBody>
          <a:bodyPr/>
          <a:lstStyle/>
          <a:p>
            <a:r>
              <a:rPr lang="en-US" dirty="0" smtClean="0"/>
              <a:t>Demo</a:t>
            </a:r>
            <a:endParaRPr lang="en-US" dirty="0"/>
          </a:p>
        </p:txBody>
      </p:sp>
      <p:sp>
        <p:nvSpPr>
          <p:cNvPr id="5" name="Text Placeholder 4"/>
          <p:cNvSpPr>
            <a:spLocks noGrp="1"/>
          </p:cNvSpPr>
          <p:nvPr>
            <p:ph type="body" sz="quarter" idx="12"/>
          </p:nvPr>
        </p:nvSpPr>
        <p:spPr/>
        <p:txBody>
          <a:bodyPr/>
          <a:lstStyle/>
          <a:p>
            <a:r>
              <a:rPr lang="en-US" dirty="0" smtClean="0"/>
              <a:t>Async in an </a:t>
            </a:r>
            <a:r>
              <a:rPr lang="en-US" dirty="0" err="1" smtClean="0"/>
              <a:t>HttpHandler</a:t>
            </a:r>
            <a:endParaRPr lang="en-US" dirty="0"/>
          </a:p>
        </p:txBody>
      </p:sp>
    </p:spTree>
    <p:extLst>
      <p:ext uri="{BB962C8B-B14F-4D97-AF65-F5344CB8AC3E}">
        <p14:creationId xmlns:p14="http://schemas.microsoft.com/office/powerpoint/2010/main" val="2891776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solidFill>
            <a:srgbClr val="00B0F0"/>
          </a:solidFill>
          <a:scene3d>
            <a:camera prst="orthographicFront"/>
            <a:lightRig rig="threePt" dir="t"/>
          </a:scene3d>
          <a:sp3d>
            <a:bevelT/>
          </a:sp3d>
        </p:spPr>
        <p:txBody>
          <a:bodyPr/>
          <a:lstStyle/>
          <a:p>
            <a:r>
              <a:rPr lang="en-US" dirty="0" smtClean="0"/>
              <a:t>Tips, tricks &amp; no-</a:t>
            </a:r>
            <a:r>
              <a:rPr lang="en-US" dirty="0" err="1" smtClean="0"/>
              <a:t>nos</a:t>
            </a:r>
            <a:endParaRPr lang="en-US" dirty="0"/>
          </a:p>
        </p:txBody>
      </p:sp>
    </p:spTree>
    <p:extLst>
      <p:ext uri="{BB962C8B-B14F-4D97-AF65-F5344CB8AC3E}">
        <p14:creationId xmlns:p14="http://schemas.microsoft.com/office/powerpoint/2010/main" val="414728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Avoid work on “background threads”</a:t>
            </a:r>
            <a:endParaRPr lang="en-US" dirty="0"/>
          </a:p>
        </p:txBody>
      </p:sp>
      <p:sp>
        <p:nvSpPr>
          <p:cNvPr id="3" name="Text Placeholder 2"/>
          <p:cNvSpPr>
            <a:spLocks noGrp="1"/>
          </p:cNvSpPr>
          <p:nvPr>
            <p:ph type="body" sz="quarter" idx="10"/>
          </p:nvPr>
        </p:nvSpPr>
        <p:spPr>
          <a:xfrm>
            <a:off x="269239" y="1835539"/>
            <a:ext cx="11653523" cy="2848297"/>
          </a:xfrm>
        </p:spPr>
        <p:txBody>
          <a:bodyPr/>
          <a:lstStyle/>
          <a:p>
            <a:r>
              <a:rPr lang="en-US" dirty="0" smtClean="0"/>
              <a:t>There are no background threads on servers</a:t>
            </a:r>
          </a:p>
          <a:p>
            <a:r>
              <a:rPr lang="en-US" sz="2353" dirty="0"/>
              <a:t>All threads come form the same pool used to serve requests</a:t>
            </a:r>
          </a:p>
          <a:p>
            <a:r>
              <a:rPr lang="en-US" sz="2353" dirty="0"/>
              <a:t>Moving to another thread just adds cost</a:t>
            </a:r>
          </a:p>
          <a:p>
            <a:endParaRPr lang="en-US" sz="1961" dirty="0"/>
          </a:p>
          <a:p>
            <a:r>
              <a:rPr lang="en-US" dirty="0" smtClean="0"/>
              <a:t>Use </a:t>
            </a:r>
            <a:r>
              <a:rPr lang="en-US" dirty="0" err="1" smtClean="0"/>
              <a:t>Task.FromResult</a:t>
            </a:r>
            <a:r>
              <a:rPr lang="en-US" dirty="0" smtClean="0"/>
              <a:t> if result needs to look async </a:t>
            </a:r>
          </a:p>
          <a:p>
            <a:r>
              <a:rPr lang="en-US" sz="1961" dirty="0" err="1"/>
              <a:t>TaskCompletionSource</a:t>
            </a:r>
            <a:r>
              <a:rPr lang="en-US" sz="1961" dirty="0"/>
              <a:t>&lt;T&gt; if you need to return non-result (faulted, cancelled, etc.)</a:t>
            </a:r>
            <a:endParaRPr lang="en-US" dirty="0" smtClean="0"/>
          </a:p>
        </p:txBody>
      </p:sp>
    </p:spTree>
    <p:extLst>
      <p:ext uri="{BB962C8B-B14F-4D97-AF65-F5344CB8AC3E}">
        <p14:creationId xmlns:p14="http://schemas.microsoft.com/office/powerpoint/2010/main" val="3268598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ASP.NET </a:t>
            </a:r>
            <a:r>
              <a:rPr lang="en-US" dirty="0" err="1" smtClean="0"/>
              <a:t>intrinsics</a:t>
            </a:r>
            <a:r>
              <a:rPr lang="en-US" dirty="0" smtClean="0"/>
              <a:t> on worker </a:t>
            </a:r>
            <a:r>
              <a:rPr lang="en-US" dirty="0"/>
              <a:t>t</a:t>
            </a:r>
            <a:r>
              <a:rPr lang="en-US" dirty="0" smtClean="0"/>
              <a:t>hreads</a:t>
            </a:r>
            <a:endParaRPr lang="en-US" dirty="0"/>
          </a:p>
        </p:txBody>
      </p:sp>
      <p:sp>
        <p:nvSpPr>
          <p:cNvPr id="3" name="Text Placeholder 2"/>
          <p:cNvSpPr>
            <a:spLocks noGrp="1"/>
          </p:cNvSpPr>
          <p:nvPr>
            <p:ph type="body" sz="quarter" idx="10"/>
          </p:nvPr>
        </p:nvSpPr>
        <p:spPr>
          <a:xfrm>
            <a:off x="269239" y="1795782"/>
            <a:ext cx="11653523" cy="2715537"/>
          </a:xfrm>
        </p:spPr>
        <p:txBody>
          <a:bodyPr/>
          <a:lstStyle/>
          <a:p>
            <a:r>
              <a:rPr lang="en-US" dirty="0" err="1" smtClean="0"/>
              <a:t>HttpContext.Current</a:t>
            </a:r>
            <a:r>
              <a:rPr lang="en-US" dirty="0" smtClean="0"/>
              <a:t>, Request, Response, etc.</a:t>
            </a:r>
          </a:p>
          <a:p>
            <a:r>
              <a:rPr lang="en-US" sz="1961" dirty="0"/>
              <a:t>Not setup to use on worker threads you start</a:t>
            </a:r>
            <a:endParaRPr lang="en-US" dirty="0" smtClean="0"/>
          </a:p>
          <a:p>
            <a:r>
              <a:rPr lang="en-US" dirty="0"/>
              <a:t>Async/await will take care of this for you</a:t>
            </a:r>
          </a:p>
          <a:p>
            <a:r>
              <a:rPr lang="en-US" sz="1961" dirty="0"/>
              <a:t>Provided you start using them on the request thread</a:t>
            </a:r>
            <a:endParaRPr lang="en-US" dirty="0" smtClean="0"/>
          </a:p>
          <a:p>
            <a:r>
              <a:rPr lang="en-US" dirty="0" smtClean="0"/>
              <a:t>Alternative is to use </a:t>
            </a:r>
            <a:r>
              <a:rPr lang="en-US" dirty="0" err="1" smtClean="0"/>
              <a:t>SynchronizationContext.Post</a:t>
            </a:r>
            <a:endParaRPr lang="en-US" dirty="0" smtClean="0"/>
          </a:p>
        </p:txBody>
      </p:sp>
    </p:spTree>
    <p:extLst>
      <p:ext uri="{BB962C8B-B14F-4D97-AF65-F5344CB8AC3E}">
        <p14:creationId xmlns:p14="http://schemas.microsoft.com/office/powerpoint/2010/main" val="3032542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Avoid using </a:t>
            </a:r>
            <a:r>
              <a:rPr lang="en-US" dirty="0" err="1" smtClean="0"/>
              <a:t>Task.Wait</a:t>
            </a:r>
            <a:endParaRPr lang="en-US" dirty="0"/>
          </a:p>
        </p:txBody>
      </p:sp>
      <p:sp>
        <p:nvSpPr>
          <p:cNvPr id="3" name="Text Placeholder 2"/>
          <p:cNvSpPr>
            <a:spLocks noGrp="1"/>
          </p:cNvSpPr>
          <p:nvPr>
            <p:ph type="body" sz="quarter" idx="10"/>
          </p:nvPr>
        </p:nvSpPr>
        <p:spPr>
          <a:xfrm>
            <a:off x="269239" y="1189495"/>
            <a:ext cx="11653523" cy="2715537"/>
          </a:xfrm>
        </p:spPr>
        <p:txBody>
          <a:bodyPr/>
          <a:lstStyle/>
          <a:p>
            <a:r>
              <a:rPr lang="en-US" dirty="0"/>
              <a:t>Calling Wait blocks the current thread</a:t>
            </a:r>
          </a:p>
          <a:p>
            <a:r>
              <a:rPr lang="en-US" dirty="0" err="1"/>
              <a:t>Task.Result</a:t>
            </a:r>
            <a:r>
              <a:rPr lang="en-US" dirty="0"/>
              <a:t> on an uncompleted task also blocks</a:t>
            </a:r>
          </a:p>
          <a:p>
            <a:r>
              <a:rPr lang="en-US" dirty="0"/>
              <a:t>Can easily cause deadlocks in ASP.NET</a:t>
            </a:r>
          </a:p>
          <a:p>
            <a:r>
              <a:rPr lang="en-US" dirty="0"/>
              <a:t>Use await or </a:t>
            </a:r>
            <a:r>
              <a:rPr lang="en-US" dirty="0" err="1"/>
              <a:t>Task.WhenAll</a:t>
            </a:r>
            <a:r>
              <a:rPr lang="en-US" dirty="0"/>
              <a:t> instead</a:t>
            </a:r>
          </a:p>
        </p:txBody>
      </p:sp>
    </p:spTree>
    <p:extLst>
      <p:ext uri="{BB962C8B-B14F-4D97-AF65-F5344CB8AC3E}">
        <p14:creationId xmlns:p14="http://schemas.microsoft.com/office/powerpoint/2010/main" val="1803024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solidFill>
            <a:srgbClr val="00B0F0"/>
          </a:solidFill>
          <a:scene3d>
            <a:camera prst="orthographicFront"/>
            <a:lightRig rig="threePt" dir="t"/>
          </a:scene3d>
          <a:sp3d>
            <a:bevelT/>
          </a:sp3d>
        </p:spPr>
        <p:txBody>
          <a:bodyPr/>
          <a:lstStyle/>
          <a:p>
            <a:r>
              <a:rPr lang="en-US" dirty="0" smtClean="0"/>
              <a:t>Demo</a:t>
            </a:r>
            <a:endParaRPr lang="en-US" dirty="0"/>
          </a:p>
        </p:txBody>
      </p:sp>
      <p:sp>
        <p:nvSpPr>
          <p:cNvPr id="5" name="Text Placeholder 4"/>
          <p:cNvSpPr>
            <a:spLocks noGrp="1"/>
          </p:cNvSpPr>
          <p:nvPr>
            <p:ph type="body" sz="quarter" idx="12"/>
          </p:nvPr>
        </p:nvSpPr>
        <p:spPr/>
        <p:txBody>
          <a:bodyPr/>
          <a:lstStyle/>
          <a:p>
            <a:r>
              <a:rPr lang="en-US" dirty="0" smtClean="0"/>
              <a:t>Deadlocks from using </a:t>
            </a:r>
            <a:r>
              <a:rPr lang="en-US" dirty="0" err="1" smtClean="0"/>
              <a:t>Task.Wait</a:t>
            </a:r>
            <a:endParaRPr lang="en-US" dirty="0"/>
          </a:p>
        </p:txBody>
      </p:sp>
    </p:spTree>
    <p:extLst>
      <p:ext uri="{BB962C8B-B14F-4D97-AF65-F5344CB8AC3E}">
        <p14:creationId xmlns:p14="http://schemas.microsoft.com/office/powerpoint/2010/main" val="2568741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Avoid </a:t>
            </a:r>
            <a:r>
              <a:rPr lang="en-US" dirty="0" err="1" smtClean="0"/>
              <a:t>Task.ContinueWith</a:t>
            </a:r>
            <a:endParaRPr lang="en-US" dirty="0"/>
          </a:p>
        </p:txBody>
      </p:sp>
      <p:sp>
        <p:nvSpPr>
          <p:cNvPr id="3" name="Text Placeholder 2"/>
          <p:cNvSpPr>
            <a:spLocks noGrp="1"/>
          </p:cNvSpPr>
          <p:nvPr>
            <p:ph type="body" sz="quarter" idx="10"/>
          </p:nvPr>
        </p:nvSpPr>
        <p:spPr/>
        <p:txBody>
          <a:bodyPr/>
          <a:lstStyle/>
          <a:p>
            <a:r>
              <a:rPr lang="en-US" dirty="0" err="1" smtClean="0"/>
              <a:t>ContinueWith</a:t>
            </a:r>
            <a:r>
              <a:rPr lang="en-US" dirty="0" smtClean="0"/>
              <a:t> is not aware of </a:t>
            </a:r>
            <a:r>
              <a:rPr lang="en-US" dirty="0" err="1" smtClean="0"/>
              <a:t>SynchronizationContext</a:t>
            </a:r>
            <a:endParaRPr lang="en-US" dirty="0" smtClean="0"/>
          </a:p>
          <a:p>
            <a:r>
              <a:rPr lang="en-US" dirty="0" smtClean="0"/>
              <a:t>Always puts you on a new thread</a:t>
            </a:r>
          </a:p>
          <a:p>
            <a:r>
              <a:rPr lang="en-US" dirty="0" smtClean="0"/>
              <a:t>Use async/await instead</a:t>
            </a:r>
          </a:p>
        </p:txBody>
      </p:sp>
    </p:spTree>
    <p:extLst>
      <p:ext uri="{BB962C8B-B14F-4D97-AF65-F5344CB8AC3E}">
        <p14:creationId xmlns:p14="http://schemas.microsoft.com/office/powerpoint/2010/main" val="2023616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HTTP Request Processing in IIS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6955" y="1191085"/>
            <a:ext cx="7628639" cy="5427628"/>
          </a:xfrm>
          <a:prstGeom prst="rect">
            <a:avLst/>
          </a:prstGeom>
        </p:spPr>
      </p:pic>
    </p:spTree>
    <p:extLst>
      <p:ext uri="{BB962C8B-B14F-4D97-AF65-F5344CB8AC3E}">
        <p14:creationId xmlns:p14="http://schemas.microsoft.com/office/powerpoint/2010/main" val="28925836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careful with parallelism</a:t>
            </a:r>
            <a:endParaRPr lang="en-US" dirty="0"/>
          </a:p>
        </p:txBody>
      </p:sp>
      <p:sp>
        <p:nvSpPr>
          <p:cNvPr id="3" name="Text Placeholder 2"/>
          <p:cNvSpPr>
            <a:spLocks noGrp="1"/>
          </p:cNvSpPr>
          <p:nvPr>
            <p:ph type="body" sz="quarter" idx="10"/>
          </p:nvPr>
        </p:nvSpPr>
        <p:spPr/>
        <p:txBody>
          <a:bodyPr/>
          <a:lstStyle/>
          <a:p>
            <a:r>
              <a:rPr lang="en-US" dirty="0" smtClean="0"/>
              <a:t>Multiple requests * multiple threads = a lot of threads</a:t>
            </a:r>
          </a:p>
          <a:p>
            <a:r>
              <a:rPr lang="en-US" sz="1961" dirty="0"/>
              <a:t>All threads come form the same pool used to serve requests</a:t>
            </a:r>
          </a:p>
          <a:p>
            <a:r>
              <a:rPr lang="en-US" sz="1961" dirty="0"/>
              <a:t>Threads consume min ¼Mb memory each</a:t>
            </a:r>
          </a:p>
          <a:p>
            <a:r>
              <a:rPr lang="en-US" dirty="0"/>
              <a:t>Kicking off multiple </a:t>
            </a:r>
            <a:r>
              <a:rPr lang="en-US" dirty="0" err="1"/>
              <a:t>awaitable</a:t>
            </a:r>
            <a:r>
              <a:rPr lang="en-US" dirty="0"/>
              <a:t> async tasks is </a:t>
            </a:r>
            <a:r>
              <a:rPr lang="en-US" dirty="0" smtClean="0"/>
              <a:t>fine</a:t>
            </a:r>
            <a:endParaRPr lang="en-US" dirty="0"/>
          </a:p>
        </p:txBody>
      </p:sp>
    </p:spTree>
    <p:extLst>
      <p:ext uri="{BB962C8B-B14F-4D97-AF65-F5344CB8AC3E}">
        <p14:creationId xmlns:p14="http://schemas.microsoft.com/office/powerpoint/2010/main" val="391327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use thread local storage</a:t>
            </a:r>
            <a:endParaRPr lang="en-US" dirty="0"/>
          </a:p>
        </p:txBody>
      </p:sp>
      <p:sp>
        <p:nvSpPr>
          <p:cNvPr id="3" name="Text Placeholder 2"/>
          <p:cNvSpPr>
            <a:spLocks noGrp="1"/>
          </p:cNvSpPr>
          <p:nvPr>
            <p:ph type="body" sz="quarter" idx="10"/>
          </p:nvPr>
        </p:nvSpPr>
        <p:spPr>
          <a:xfrm>
            <a:off x="269239" y="1189495"/>
            <a:ext cx="11653523" cy="3379335"/>
          </a:xfrm>
        </p:spPr>
        <p:txBody>
          <a:bodyPr/>
          <a:lstStyle/>
          <a:p>
            <a:r>
              <a:rPr lang="en-US" dirty="0" smtClean="0"/>
              <a:t>You may swap physical threads</a:t>
            </a:r>
          </a:p>
          <a:p>
            <a:r>
              <a:rPr lang="en-US" dirty="0" smtClean="0"/>
              <a:t>Don’t use [</a:t>
            </a:r>
            <a:r>
              <a:rPr lang="en-US" dirty="0" err="1" smtClean="0"/>
              <a:t>ThreadStatic</a:t>
            </a:r>
            <a:r>
              <a:rPr lang="en-US" dirty="0" smtClean="0"/>
              <a:t>]</a:t>
            </a:r>
          </a:p>
          <a:p>
            <a:r>
              <a:rPr lang="en-US" dirty="0" smtClean="0"/>
              <a:t>Use </a:t>
            </a:r>
            <a:r>
              <a:rPr lang="en-US" dirty="0" err="1" smtClean="0"/>
              <a:t>HttpContext.Items</a:t>
            </a:r>
            <a:endParaRPr lang="en-US" dirty="0" smtClean="0"/>
          </a:p>
          <a:p>
            <a:r>
              <a:rPr lang="en-US" sz="1961" dirty="0"/>
              <a:t>If your using async/await ASP.NET will take care of thread hops</a:t>
            </a:r>
          </a:p>
          <a:p>
            <a:r>
              <a:rPr lang="en-US" dirty="0" smtClean="0"/>
              <a:t>Don’t assume this doesn’t apply to your sync code</a:t>
            </a:r>
          </a:p>
          <a:p>
            <a:r>
              <a:rPr lang="en-US" sz="1961" dirty="0"/>
              <a:t>Other async components in the pipeline can cause thread hops</a:t>
            </a:r>
          </a:p>
        </p:txBody>
      </p:sp>
    </p:spTree>
    <p:extLst>
      <p:ext uri="{BB962C8B-B14F-4D97-AF65-F5344CB8AC3E}">
        <p14:creationId xmlns:p14="http://schemas.microsoft.com/office/powerpoint/2010/main" val="757627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call fire &amp; forget methods</a:t>
            </a:r>
            <a:endParaRPr lang="en-US" dirty="0"/>
          </a:p>
        </p:txBody>
      </p:sp>
      <p:sp>
        <p:nvSpPr>
          <p:cNvPr id="3" name="Text Placeholder 2"/>
          <p:cNvSpPr>
            <a:spLocks noGrp="1"/>
          </p:cNvSpPr>
          <p:nvPr>
            <p:ph type="body" sz="quarter" idx="10"/>
          </p:nvPr>
        </p:nvSpPr>
        <p:spPr>
          <a:xfrm>
            <a:off x="269239" y="1189495"/>
            <a:ext cx="11653523" cy="2383638"/>
          </a:xfrm>
        </p:spPr>
        <p:txBody>
          <a:bodyPr/>
          <a:lstStyle/>
          <a:p>
            <a:r>
              <a:rPr lang="en-US" dirty="0" smtClean="0">
                <a:solidFill>
                  <a:schemeClr val="tx1"/>
                </a:solidFill>
              </a:rPr>
              <a:t>Your code could be terminated at any time</a:t>
            </a:r>
          </a:p>
          <a:p>
            <a:r>
              <a:rPr lang="en-US" dirty="0" smtClean="0">
                <a:solidFill>
                  <a:schemeClr val="tx1"/>
                </a:solidFill>
              </a:rPr>
              <a:t>Use </a:t>
            </a:r>
            <a:r>
              <a:rPr lang="en-US" dirty="0" err="1" smtClean="0">
                <a:solidFill>
                  <a:schemeClr val="tx1"/>
                </a:solidFill>
              </a:rPr>
              <a:t>WebBackgrounder</a:t>
            </a:r>
            <a:endParaRPr lang="en-US" dirty="0" smtClean="0">
              <a:solidFill>
                <a:schemeClr val="tx1"/>
              </a:solidFill>
            </a:endParaRPr>
          </a:p>
          <a:p>
            <a:r>
              <a:rPr lang="en-US" sz="1961" dirty="0">
                <a:solidFill>
                  <a:schemeClr val="tx1"/>
                </a:solidFill>
              </a:rPr>
              <a:t>http://nuget.org/packages/WebBackgrounder/</a:t>
            </a:r>
          </a:p>
          <a:p>
            <a:r>
              <a:rPr lang="en-US" dirty="0" smtClean="0">
                <a:solidFill>
                  <a:schemeClr val="tx1"/>
                </a:solidFill>
              </a:rPr>
              <a:t>Write a worker process for more complex tasks</a:t>
            </a:r>
          </a:p>
        </p:txBody>
      </p:sp>
    </p:spTree>
    <p:extLst>
      <p:ext uri="{BB962C8B-B14F-4D97-AF65-F5344CB8AC3E}">
        <p14:creationId xmlns:p14="http://schemas.microsoft.com/office/powerpoint/2010/main" val="3843910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a:t>
            </a:r>
            <a:r>
              <a:rPr lang="en-US" dirty="0" err="1" smtClean="0"/>
              <a:t>HttpTaskAsyncHandler</a:t>
            </a:r>
            <a:endParaRPr lang="en-US" dirty="0"/>
          </a:p>
        </p:txBody>
      </p:sp>
      <p:sp>
        <p:nvSpPr>
          <p:cNvPr id="3" name="Text Placeholder 2"/>
          <p:cNvSpPr>
            <a:spLocks noGrp="1"/>
          </p:cNvSpPr>
          <p:nvPr>
            <p:ph type="body" sz="quarter" idx="10"/>
          </p:nvPr>
        </p:nvSpPr>
        <p:spPr>
          <a:xfrm>
            <a:off x="269239" y="1189495"/>
            <a:ext cx="11653523" cy="1387941"/>
          </a:xfrm>
        </p:spPr>
        <p:txBody>
          <a:bodyPr/>
          <a:lstStyle/>
          <a:p>
            <a:r>
              <a:rPr lang="en-US" dirty="0" err="1"/>
              <a:t>IHttpAsyncHandler</a:t>
            </a:r>
            <a:r>
              <a:rPr lang="en-US" dirty="0"/>
              <a:t> </a:t>
            </a:r>
            <a:r>
              <a:rPr lang="en-US" dirty="0" smtClean="0"/>
              <a:t>is a complicated interface</a:t>
            </a:r>
          </a:p>
          <a:p>
            <a:r>
              <a:rPr lang="en-US" dirty="0" err="1" smtClean="0"/>
              <a:t>HttpTaskAsyncHandler</a:t>
            </a:r>
            <a:r>
              <a:rPr lang="en-US" dirty="0" smtClean="0"/>
              <a:t> takes care of a lot for you</a:t>
            </a:r>
            <a:endParaRPr lang="en-US" dirty="0" smtClean="0">
              <a:solidFill>
                <a:schemeClr val="tx1"/>
              </a:solidFill>
            </a:endParaRPr>
          </a:p>
        </p:txBody>
      </p:sp>
    </p:spTree>
    <p:extLst>
      <p:ext uri="{BB962C8B-B14F-4D97-AF65-F5344CB8AC3E}">
        <p14:creationId xmlns:p14="http://schemas.microsoft.com/office/powerpoint/2010/main" val="4247015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6" name="Rectangle 5"/>
          <p:cNvSpPr/>
          <p:nvPr/>
        </p:nvSpPr>
        <p:spPr bwMode="auto">
          <a:xfrm>
            <a:off x="268928" y="1191085"/>
            <a:ext cx="11653834" cy="5375403"/>
          </a:xfrm>
          <a:prstGeom prst="rect">
            <a:avLst/>
          </a:prstGeom>
          <a:solidFill>
            <a:srgbClr val="0072C6"/>
          </a:solidFill>
          <a:ln>
            <a:noFill/>
            <a:headEnd type="none" w="med" len="med"/>
            <a:tailEnd type="none" w="med" len="med"/>
          </a:ln>
          <a:effectLst>
            <a:outerShdw blurRad="50800" dist="50800" dir="5400000" sx="80000" sy="80000" algn="ctr" rotWithShape="0">
              <a:srgbClr val="000000">
                <a:alpha val="82000"/>
              </a:srgbClr>
            </a:outerShdw>
          </a:effectLst>
          <a:scene3d>
            <a:camera prst="orthographicFront"/>
            <a:lightRig rig="threePt" dir="t"/>
          </a:scene3d>
          <a:sp3d>
            <a:bevel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invGray">
          <a:xfrm>
            <a:off x="364364" y="1369031"/>
            <a:ext cx="11558399" cy="4931928"/>
          </a:xfrm>
          <a:prstGeom prst="rect">
            <a:avLst/>
          </a:prstGeom>
        </p:spPr>
        <p:txBody>
          <a:bodyPr wrap="square">
            <a:spAutoFit/>
          </a:bodyPr>
          <a:lstStyle/>
          <a:p>
            <a:pPr marL="560241" indent="-560241">
              <a:lnSpc>
                <a:spcPct val="90000"/>
              </a:lnSpc>
              <a:spcBef>
                <a:spcPct val="20000"/>
              </a:spcBef>
              <a:buSzPct val="105000"/>
              <a:buBlip>
                <a:blip r:embed="rId3"/>
              </a:buBlip>
            </a:pPr>
            <a:r>
              <a:rPr lang="en-US" sz="3529" dirty="0">
                <a:gradFill>
                  <a:gsLst>
                    <a:gs pos="1250">
                      <a:schemeClr val="tx1"/>
                    </a:gs>
                    <a:gs pos="100000">
                      <a:schemeClr val="tx1"/>
                    </a:gs>
                  </a:gsLst>
                  <a:lin ang="5400000" scaled="0"/>
                </a:gradFill>
                <a:latin typeface="+mj-lt"/>
              </a:rPr>
              <a:t>Parallel Programming with .NET Blog</a:t>
            </a:r>
            <a:br>
              <a:rPr lang="en-US" sz="3529" dirty="0">
                <a:gradFill>
                  <a:gsLst>
                    <a:gs pos="1250">
                      <a:schemeClr val="tx1"/>
                    </a:gs>
                    <a:gs pos="100000">
                      <a:schemeClr val="tx1"/>
                    </a:gs>
                  </a:gsLst>
                  <a:lin ang="5400000" scaled="0"/>
                </a:gradFill>
                <a:latin typeface="+mj-lt"/>
              </a:rPr>
            </a:br>
            <a:r>
              <a:rPr lang="en-US" sz="1961" dirty="0">
                <a:gradFill>
                  <a:gsLst>
                    <a:gs pos="1250">
                      <a:schemeClr val="tx1"/>
                    </a:gs>
                    <a:gs pos="100000">
                      <a:schemeClr val="tx1"/>
                    </a:gs>
                  </a:gsLst>
                  <a:lin ang="5400000" scaled="0"/>
                </a:gradFill>
                <a:hlinkClick r:id="rId4"/>
              </a:rPr>
              <a:t>http://blogs.msdn.com/pfxteam/</a:t>
            </a:r>
            <a:r>
              <a:rPr lang="en-US" sz="1961" dirty="0">
                <a:gradFill>
                  <a:gsLst>
                    <a:gs pos="1250">
                      <a:schemeClr val="tx1"/>
                    </a:gs>
                    <a:gs pos="100000">
                      <a:schemeClr val="tx1"/>
                    </a:gs>
                  </a:gsLst>
                  <a:lin ang="5400000" scaled="0"/>
                </a:gradFill>
              </a:rPr>
              <a:t/>
            </a:r>
            <a:br>
              <a:rPr lang="en-US" sz="1961" dirty="0">
                <a:gradFill>
                  <a:gsLst>
                    <a:gs pos="1250">
                      <a:schemeClr val="tx1"/>
                    </a:gs>
                    <a:gs pos="100000">
                      <a:schemeClr val="tx1"/>
                    </a:gs>
                  </a:gsLst>
                  <a:lin ang="5400000" scaled="0"/>
                </a:gradFill>
              </a:rPr>
            </a:br>
            <a:endParaRPr lang="en-US" sz="1961" dirty="0">
              <a:gradFill>
                <a:gsLst>
                  <a:gs pos="1250">
                    <a:schemeClr val="tx1"/>
                  </a:gs>
                  <a:gs pos="100000">
                    <a:schemeClr val="tx1"/>
                  </a:gs>
                </a:gsLst>
                <a:lin ang="5400000" scaled="0"/>
              </a:gradFill>
            </a:endParaRPr>
          </a:p>
          <a:p>
            <a:pPr marL="560241" indent="-560241">
              <a:lnSpc>
                <a:spcPct val="90000"/>
              </a:lnSpc>
              <a:spcBef>
                <a:spcPct val="20000"/>
              </a:spcBef>
              <a:buSzPct val="105000"/>
              <a:buBlip>
                <a:blip r:embed="rId3"/>
              </a:buBlip>
            </a:pPr>
            <a:r>
              <a:rPr lang="en-US" sz="3529" dirty="0">
                <a:gradFill>
                  <a:gsLst>
                    <a:gs pos="1250">
                      <a:schemeClr val="tx1"/>
                    </a:gs>
                    <a:gs pos="100000">
                      <a:schemeClr val="tx1"/>
                    </a:gs>
                  </a:gsLst>
                  <a:lin ang="5400000" scaled="0"/>
                </a:gradFill>
                <a:latin typeface="+mj-lt"/>
              </a:rPr>
              <a:t>Asynchrony in .NET Whitepaper</a:t>
            </a:r>
            <a:br>
              <a:rPr lang="en-US" sz="3529" dirty="0">
                <a:gradFill>
                  <a:gsLst>
                    <a:gs pos="1250">
                      <a:schemeClr val="tx1"/>
                    </a:gs>
                    <a:gs pos="100000">
                      <a:schemeClr val="tx1"/>
                    </a:gs>
                  </a:gsLst>
                  <a:lin ang="5400000" scaled="0"/>
                </a:gradFill>
                <a:latin typeface="+mj-lt"/>
              </a:rPr>
            </a:br>
            <a:r>
              <a:rPr lang="en-US" sz="1961" dirty="0">
                <a:gradFill>
                  <a:gsLst>
                    <a:gs pos="1250">
                      <a:schemeClr val="tx1"/>
                    </a:gs>
                    <a:gs pos="100000">
                      <a:schemeClr val="tx1"/>
                    </a:gs>
                  </a:gsLst>
                  <a:lin ang="5400000" scaled="0"/>
                </a:gradFill>
                <a:hlinkClick r:id="rId5"/>
              </a:rPr>
              <a:t>http://msdn.com/library/vstudio/hh191443.aspx</a:t>
            </a:r>
            <a:r>
              <a:rPr lang="en-US" sz="1961" dirty="0">
                <a:gradFill>
                  <a:gsLst>
                    <a:gs pos="1250">
                      <a:schemeClr val="tx1"/>
                    </a:gs>
                    <a:gs pos="100000">
                      <a:schemeClr val="tx1"/>
                    </a:gs>
                  </a:gsLst>
                  <a:lin ang="5400000" scaled="0"/>
                </a:gradFill>
              </a:rPr>
              <a:t/>
            </a:r>
            <a:br>
              <a:rPr lang="en-US" sz="1961" dirty="0">
                <a:gradFill>
                  <a:gsLst>
                    <a:gs pos="1250">
                      <a:schemeClr val="tx1"/>
                    </a:gs>
                    <a:gs pos="100000">
                      <a:schemeClr val="tx1"/>
                    </a:gs>
                  </a:gsLst>
                  <a:lin ang="5400000" scaled="0"/>
                </a:gradFill>
              </a:rPr>
            </a:br>
            <a:endParaRPr lang="en-US" sz="1961" dirty="0">
              <a:gradFill>
                <a:gsLst>
                  <a:gs pos="1250">
                    <a:schemeClr val="tx1"/>
                  </a:gs>
                  <a:gs pos="100000">
                    <a:schemeClr val="tx1"/>
                  </a:gs>
                </a:gsLst>
                <a:lin ang="5400000" scaled="0"/>
              </a:gradFill>
            </a:endParaRPr>
          </a:p>
          <a:p>
            <a:pPr marL="560241" indent="-560241">
              <a:lnSpc>
                <a:spcPct val="90000"/>
              </a:lnSpc>
              <a:spcBef>
                <a:spcPct val="20000"/>
              </a:spcBef>
              <a:buSzPct val="105000"/>
              <a:buBlip>
                <a:blip r:embed="rId3"/>
              </a:buBlip>
            </a:pPr>
            <a:r>
              <a:rPr lang="en-US" sz="3529" dirty="0">
                <a:gradFill>
                  <a:gsLst>
                    <a:gs pos="1250">
                      <a:schemeClr val="tx1"/>
                    </a:gs>
                    <a:gs pos="100000">
                      <a:schemeClr val="tx1"/>
                    </a:gs>
                  </a:gsLst>
                  <a:lin ang="5400000" scaled="0"/>
                </a:gradFill>
                <a:latin typeface="+mj-lt"/>
              </a:rPr>
              <a:t>ASP.NET Async Tutorial</a:t>
            </a:r>
            <a:br>
              <a:rPr lang="en-US" sz="3529" dirty="0">
                <a:gradFill>
                  <a:gsLst>
                    <a:gs pos="1250">
                      <a:schemeClr val="tx1"/>
                    </a:gs>
                    <a:gs pos="100000">
                      <a:schemeClr val="tx1"/>
                    </a:gs>
                  </a:gsLst>
                  <a:lin ang="5400000" scaled="0"/>
                </a:gradFill>
                <a:latin typeface="+mj-lt"/>
              </a:rPr>
            </a:br>
            <a:r>
              <a:rPr lang="en-US" sz="1961" dirty="0">
                <a:gradFill>
                  <a:gsLst>
                    <a:gs pos="1250">
                      <a:schemeClr val="tx1"/>
                    </a:gs>
                    <a:gs pos="100000">
                      <a:schemeClr val="tx1"/>
                    </a:gs>
                  </a:gsLst>
                  <a:lin ang="5400000" scaled="0"/>
                </a:gradFill>
                <a:hlinkClick r:id="rId6"/>
              </a:rPr>
              <a:t>http://</a:t>
            </a:r>
            <a:r>
              <a:rPr lang="en-US" sz="1961" dirty="0" smtClean="0">
                <a:gradFill>
                  <a:gsLst>
                    <a:gs pos="1250">
                      <a:schemeClr val="tx1"/>
                    </a:gs>
                    <a:gs pos="100000">
                      <a:schemeClr val="tx1"/>
                    </a:gs>
                  </a:gsLst>
                  <a:lin ang="5400000" scaled="0"/>
                </a:gradFill>
                <a:hlinkClick r:id="rId6"/>
              </a:rPr>
              <a:t>www.asp.net/web-forms/tutorials/aspnet-45/using-asynchronous-methods-in-aspnet-45</a:t>
            </a:r>
            <a:endParaRPr lang="en-US" sz="1961" dirty="0" smtClean="0">
              <a:gradFill>
                <a:gsLst>
                  <a:gs pos="1250">
                    <a:schemeClr val="tx1"/>
                  </a:gs>
                  <a:gs pos="100000">
                    <a:schemeClr val="tx1"/>
                  </a:gs>
                </a:gsLst>
                <a:lin ang="5400000" scaled="0"/>
              </a:gradFill>
            </a:endParaRPr>
          </a:p>
          <a:p>
            <a:pPr marL="560241" indent="-560241">
              <a:lnSpc>
                <a:spcPct val="90000"/>
              </a:lnSpc>
              <a:spcBef>
                <a:spcPct val="20000"/>
              </a:spcBef>
              <a:buSzPct val="105000"/>
              <a:buBlip>
                <a:blip r:embed="rId3"/>
              </a:buBlip>
            </a:pPr>
            <a:r>
              <a:rPr lang="en-US" sz="3529" dirty="0">
                <a:gradFill>
                  <a:gsLst>
                    <a:gs pos="1250">
                      <a:schemeClr val="tx1"/>
                    </a:gs>
                    <a:gs pos="100000">
                      <a:schemeClr val="tx1"/>
                    </a:gs>
                  </a:gsLst>
                  <a:lin ang="5400000" scaled="0"/>
                </a:gradFill>
                <a:latin typeface="+mj-lt"/>
              </a:rPr>
              <a:t>Demo / Slide</a:t>
            </a:r>
          </a:p>
          <a:p>
            <a:pPr lvl="1">
              <a:lnSpc>
                <a:spcPct val="90000"/>
              </a:lnSpc>
              <a:spcBef>
                <a:spcPct val="20000"/>
              </a:spcBef>
              <a:buSzPct val="105000"/>
            </a:pPr>
            <a:r>
              <a:rPr lang="en-US" sz="1961" dirty="0" smtClean="0">
                <a:gradFill>
                  <a:gsLst>
                    <a:gs pos="1250">
                      <a:schemeClr val="tx1"/>
                    </a:gs>
                    <a:gs pos="100000">
                      <a:schemeClr val="tx1"/>
                    </a:gs>
                  </a:gsLst>
                  <a:lin ang="5400000" scaled="0"/>
                </a:gradFill>
                <a:hlinkClick r:id="rId7"/>
              </a:rPr>
              <a:t>https://github.com/ranjitjc/AsyncAspNetDemo/</a:t>
            </a:r>
            <a:endParaRPr lang="en-US" sz="1961" dirty="0">
              <a:gradFill>
                <a:gsLst>
                  <a:gs pos="1250">
                    <a:schemeClr val="tx1"/>
                  </a:gs>
                  <a:gs pos="100000">
                    <a:schemeClr val="tx1"/>
                  </a:gs>
                </a:gsLst>
                <a:lin ang="5400000" scaled="0"/>
              </a:gradFill>
            </a:endParaRPr>
          </a:p>
          <a:p>
            <a:pPr marL="560241" indent="-560241">
              <a:lnSpc>
                <a:spcPct val="90000"/>
              </a:lnSpc>
              <a:spcBef>
                <a:spcPct val="20000"/>
              </a:spcBef>
              <a:buSzPct val="105000"/>
              <a:buBlip>
                <a:blip r:embed="rId3"/>
              </a:buBlip>
            </a:pPr>
            <a:endParaRPr lang="en-US" sz="3529" dirty="0">
              <a:gradFill>
                <a:gsLst>
                  <a:gs pos="1250">
                    <a:schemeClr val="tx1"/>
                  </a:gs>
                  <a:gs pos="100000">
                    <a:schemeClr val="tx1"/>
                  </a:gs>
                </a:gsLst>
                <a:lin ang="5400000" scaled="0"/>
              </a:gradFill>
              <a:latin typeface="+mj-lt"/>
            </a:endParaRPr>
          </a:p>
        </p:txBody>
      </p:sp>
      <p:sp useBgFill="1">
        <p:nvSpPr>
          <p:cNvPr id="11" name="Freeform 10"/>
          <p:cNvSpPr/>
          <p:nvPr/>
        </p:nvSpPr>
        <p:spPr bwMode="auto">
          <a:xfrm>
            <a:off x="1" y="487"/>
            <a:ext cx="12192000" cy="6857027"/>
          </a:xfrm>
          <a:custGeom>
            <a:avLst/>
            <a:gdLst>
              <a:gd name="connsiteX0" fmla="*/ 0 w 12436475"/>
              <a:gd name="connsiteY0" fmla="*/ 0 h 6994525"/>
              <a:gd name="connsiteX1" fmla="*/ 274638 w 12436475"/>
              <a:gd name="connsiteY1" fmla="*/ 0 h 6994525"/>
              <a:gd name="connsiteX2" fmla="*/ 274638 w 12436475"/>
              <a:gd name="connsiteY2" fmla="*/ 6697663 h 6994525"/>
              <a:gd name="connsiteX3" fmla="*/ 12436475 w 12436475"/>
              <a:gd name="connsiteY3" fmla="*/ 6697663 h 6994525"/>
              <a:gd name="connsiteX4" fmla="*/ 12436475 w 12436475"/>
              <a:gd name="connsiteY4" fmla="*/ 6994525 h 6994525"/>
              <a:gd name="connsiteX5" fmla="*/ 274638 w 12436475"/>
              <a:gd name="connsiteY5" fmla="*/ 6994525 h 6994525"/>
              <a:gd name="connsiteX6" fmla="*/ 1 w 12436475"/>
              <a:gd name="connsiteY6" fmla="*/ 6994525 h 6994525"/>
              <a:gd name="connsiteX7" fmla="*/ 0 w 12436475"/>
              <a:gd name="connsiteY7" fmla="*/ 6994525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36475" h="6994525">
                <a:moveTo>
                  <a:pt x="0" y="0"/>
                </a:moveTo>
                <a:lnTo>
                  <a:pt x="274638" y="0"/>
                </a:lnTo>
                <a:lnTo>
                  <a:pt x="274638" y="6697663"/>
                </a:lnTo>
                <a:lnTo>
                  <a:pt x="12436475" y="6697663"/>
                </a:lnTo>
                <a:lnTo>
                  <a:pt x="12436475" y="6994525"/>
                </a:lnTo>
                <a:lnTo>
                  <a:pt x="274638" y="6994525"/>
                </a:lnTo>
                <a:lnTo>
                  <a:pt x="1" y="6994525"/>
                </a:lnTo>
                <a:lnTo>
                  <a:pt x="0" y="6994525"/>
                </a:lnTo>
                <a:close/>
              </a:path>
            </a:pathLst>
          </a:cu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98929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8" decel="100000" fill="hold" grpId="0" nodeType="withEffect">
                                  <p:stCondLst>
                                    <p:cond delay="7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solidFill>
            <a:srgbClr val="00B0F0"/>
          </a:solidFill>
          <a:scene3d>
            <a:camera prst="orthographicFront"/>
            <a:lightRig rig="threePt" dir="t"/>
          </a:scene3d>
          <a:sp3d>
            <a:bevelT/>
          </a:sp3d>
        </p:spPr>
        <p:txBody>
          <a:bodyPr/>
          <a:lstStyle/>
          <a:p>
            <a:r>
              <a:rPr lang="en-US" dirty="0" smtClean="0"/>
              <a:t>Async scenarios</a:t>
            </a:r>
            <a:endParaRPr lang="en-US" dirty="0"/>
          </a:p>
        </p:txBody>
      </p:sp>
    </p:spTree>
    <p:extLst>
      <p:ext uri="{BB962C8B-B14F-4D97-AF65-F5344CB8AC3E}">
        <p14:creationId xmlns:p14="http://schemas.microsoft.com/office/powerpoint/2010/main" val="4104602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Async</a:t>
            </a:r>
            <a:r>
              <a:rPr lang="en-US" dirty="0"/>
              <a:t> – Not at the same time</a:t>
            </a:r>
          </a:p>
        </p:txBody>
      </p:sp>
      <p:sp>
        <p:nvSpPr>
          <p:cNvPr id="3" name="Content Placeholder 2"/>
          <p:cNvSpPr>
            <a:spLocks noGrp="1"/>
          </p:cNvSpPr>
          <p:nvPr>
            <p:ph sz="half" idx="1"/>
          </p:nvPr>
        </p:nvSpPr>
        <p:spPr>
          <a:xfrm>
            <a:off x="727425" y="1886478"/>
            <a:ext cx="4825158" cy="3858339"/>
          </a:xfrm>
          <a:solidFill>
            <a:srgbClr val="00B0F0"/>
          </a:solidFill>
          <a:ln>
            <a:solidFill>
              <a:srgbClr val="00B0F0"/>
            </a:solidFill>
          </a:ln>
          <a:scene3d>
            <a:camera prst="orthographicFront"/>
            <a:lightRig rig="threePt" dir="t"/>
          </a:scene3d>
          <a:sp3d>
            <a:bevelT/>
          </a:sp3d>
        </p:spPr>
        <p:txBody>
          <a:bodyPr>
            <a:noAutofit/>
          </a:bodyPr>
          <a:lstStyle/>
          <a:p>
            <a:r>
              <a:rPr lang="en-US" sz="3200" dirty="0"/>
              <a:t>It is</a:t>
            </a:r>
          </a:p>
          <a:p>
            <a:pPr lvl="1"/>
            <a:r>
              <a:rPr lang="en-US" sz="2800" dirty="0"/>
              <a:t>I/o bound workload</a:t>
            </a:r>
          </a:p>
          <a:p>
            <a:pPr lvl="2"/>
            <a:r>
              <a:rPr lang="en-US" sz="2400" dirty="0"/>
              <a:t>Database call</a:t>
            </a:r>
          </a:p>
          <a:p>
            <a:pPr lvl="2"/>
            <a:r>
              <a:rPr lang="en-US" sz="2400" dirty="0"/>
              <a:t>Web Service call</a:t>
            </a:r>
          </a:p>
          <a:p>
            <a:pPr lvl="1"/>
            <a:r>
              <a:rPr lang="en-US" sz="2800" dirty="0"/>
              <a:t>Scalability &amp; Throughput</a:t>
            </a:r>
          </a:p>
          <a:p>
            <a:pPr lvl="1"/>
            <a:r>
              <a:rPr lang="en-US" sz="2800" dirty="0"/>
              <a:t>Responsiveness	</a:t>
            </a:r>
          </a:p>
        </p:txBody>
      </p:sp>
      <p:sp>
        <p:nvSpPr>
          <p:cNvPr id="4" name="Content Placeholder 3"/>
          <p:cNvSpPr>
            <a:spLocks noGrp="1"/>
          </p:cNvSpPr>
          <p:nvPr>
            <p:ph sz="half" idx="2"/>
          </p:nvPr>
        </p:nvSpPr>
        <p:spPr>
          <a:xfrm>
            <a:off x="6098364" y="1886477"/>
            <a:ext cx="5324807" cy="3858339"/>
          </a:xfrm>
          <a:solidFill>
            <a:srgbClr val="00B0F0"/>
          </a:solidFill>
          <a:scene3d>
            <a:camera prst="orthographicFront"/>
            <a:lightRig rig="threePt" dir="t"/>
          </a:scene3d>
          <a:sp3d>
            <a:bevelT/>
          </a:sp3d>
        </p:spPr>
        <p:txBody>
          <a:bodyPr>
            <a:noAutofit/>
          </a:bodyPr>
          <a:lstStyle/>
          <a:p>
            <a:r>
              <a:rPr lang="en-US" sz="3200" dirty="0"/>
              <a:t>It is not</a:t>
            </a:r>
          </a:p>
          <a:p>
            <a:pPr lvl="1"/>
            <a:r>
              <a:rPr lang="en-US" sz="2800" dirty="0"/>
              <a:t>About thread</a:t>
            </a:r>
          </a:p>
          <a:p>
            <a:pPr lvl="1"/>
            <a:r>
              <a:rPr lang="en-US" sz="2800" dirty="0"/>
              <a:t>CPU bound work loads</a:t>
            </a:r>
          </a:p>
          <a:p>
            <a:pPr lvl="2"/>
            <a:r>
              <a:rPr lang="en-US" sz="2400" dirty="0"/>
              <a:t>WPF Animation</a:t>
            </a:r>
          </a:p>
          <a:p>
            <a:pPr lvl="2"/>
            <a:r>
              <a:rPr lang="en-US" sz="2400" dirty="0"/>
              <a:t>Serialization/Deserialization</a:t>
            </a:r>
          </a:p>
          <a:p>
            <a:pPr lvl="1"/>
            <a:r>
              <a:rPr lang="en-US" sz="2800" dirty="0"/>
              <a:t>Performance</a:t>
            </a:r>
          </a:p>
          <a:p>
            <a:pPr lvl="1"/>
            <a:r>
              <a:rPr lang="en-US" sz="2800" dirty="0"/>
              <a:t>Parallel work loads</a:t>
            </a:r>
          </a:p>
        </p:txBody>
      </p:sp>
    </p:spTree>
    <p:extLst>
      <p:ext uri="{BB962C8B-B14F-4D97-AF65-F5344CB8AC3E}">
        <p14:creationId xmlns:p14="http://schemas.microsoft.com/office/powerpoint/2010/main" val="35084139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Asynchronous != parallel</a:t>
            </a:r>
            <a:endParaRPr lang="en-US" dirty="0"/>
          </a:p>
        </p:txBody>
      </p:sp>
      <p:sp>
        <p:nvSpPr>
          <p:cNvPr id="5" name="Rectangle 4"/>
          <p:cNvSpPr/>
          <p:nvPr/>
        </p:nvSpPr>
        <p:spPr bwMode="auto">
          <a:xfrm>
            <a:off x="6014134" y="1573608"/>
            <a:ext cx="5746083" cy="1618814"/>
          </a:xfrm>
          <a:prstGeom prst="rect">
            <a:avLst/>
          </a:prstGeom>
          <a:solidFill>
            <a:srgbClr val="00B0F0"/>
          </a:solidFill>
          <a:ln>
            <a:noFill/>
            <a:headEnd type="none" w="med" len="med"/>
            <a:tailEnd type="none" w="med" len="med"/>
          </a:ln>
          <a:effectLst/>
          <a:scene3d>
            <a:camera prst="orthographicFront"/>
            <a:lightRig rig="threePt" dir="t"/>
          </a:scene3d>
          <a:sp3d>
            <a:bevel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3921" dirty="0">
                <a:gradFill>
                  <a:gsLst>
                    <a:gs pos="0">
                      <a:srgbClr val="FFFFFF"/>
                    </a:gs>
                    <a:gs pos="100000">
                      <a:srgbClr val="FFFFFF"/>
                    </a:gs>
                  </a:gsLst>
                  <a:lin ang="5400000" scaled="0"/>
                </a:gradFill>
                <a:latin typeface="+mj-lt"/>
                <a:ea typeface="Segoe UI" pitchFamily="34" charset="0"/>
                <a:cs typeface="Segoe UI" pitchFamily="34" charset="0"/>
              </a:rPr>
              <a:t>Sequential</a:t>
            </a:r>
          </a:p>
          <a:p>
            <a:pP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Ordered set of steps</a:t>
            </a:r>
          </a:p>
          <a:p>
            <a:pP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Code executes when previous operation is done</a:t>
            </a:r>
          </a:p>
        </p:txBody>
      </p:sp>
      <p:sp>
        <p:nvSpPr>
          <p:cNvPr id="7" name="Rectangle 6"/>
          <p:cNvSpPr/>
          <p:nvPr/>
        </p:nvSpPr>
        <p:spPr bwMode="auto">
          <a:xfrm>
            <a:off x="267174" y="1573609"/>
            <a:ext cx="5746960" cy="1618814"/>
          </a:xfrm>
          <a:prstGeom prst="rect">
            <a:avLst/>
          </a:prstGeom>
          <a:solidFill>
            <a:srgbClr val="00B0F0"/>
          </a:solidFill>
          <a:ln>
            <a:noFill/>
            <a:headEnd type="none" w="med" len="med"/>
            <a:tailEnd type="none" w="med" len="med"/>
          </a:ln>
          <a:effectLst/>
          <a:scene3d>
            <a:camera prst="orthographicFront"/>
            <a:lightRig rig="threePt" dir="t"/>
          </a:scene3d>
          <a:sp3d>
            <a:bevel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3921" dirty="0">
                <a:gradFill>
                  <a:gsLst>
                    <a:gs pos="0">
                      <a:srgbClr val="FFFFFF"/>
                    </a:gs>
                    <a:gs pos="100000">
                      <a:srgbClr val="FFFFFF"/>
                    </a:gs>
                  </a:gsLst>
                  <a:lin ang="5400000" scaled="0"/>
                </a:gradFill>
                <a:latin typeface="+mj-lt"/>
                <a:ea typeface="Segoe UI" pitchFamily="34" charset="0"/>
                <a:cs typeface="Segoe UI" pitchFamily="34" charset="0"/>
              </a:rPr>
              <a:t>Parallel</a:t>
            </a:r>
          </a:p>
          <a:p>
            <a:pP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Multiple operations executing at once</a:t>
            </a:r>
          </a:p>
          <a:p>
            <a:pP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Operations start/complete at different times</a:t>
            </a:r>
          </a:p>
        </p:txBody>
      </p:sp>
      <p:sp>
        <p:nvSpPr>
          <p:cNvPr id="8" name="Rectangle 7"/>
          <p:cNvSpPr/>
          <p:nvPr/>
        </p:nvSpPr>
        <p:spPr bwMode="auto">
          <a:xfrm>
            <a:off x="6013256" y="3244625"/>
            <a:ext cx="5746083" cy="1622529"/>
          </a:xfrm>
          <a:prstGeom prst="rect">
            <a:avLst/>
          </a:prstGeom>
          <a:solidFill>
            <a:srgbClr val="DC3C00"/>
          </a:solidFill>
          <a:ln>
            <a:noFill/>
            <a:headEnd type="none" w="med" len="med"/>
            <a:tailEnd type="none" w="med" len="med"/>
          </a:ln>
          <a:effectLst/>
          <a:scene3d>
            <a:camera prst="orthographicFront"/>
            <a:lightRig rig="threePt" dir="t"/>
          </a:scene3d>
          <a:sp3d>
            <a:bevel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3921" dirty="0">
                <a:gradFill>
                  <a:gsLst>
                    <a:gs pos="0">
                      <a:srgbClr val="FFFFFF"/>
                    </a:gs>
                    <a:gs pos="100000">
                      <a:srgbClr val="FFFFFF"/>
                    </a:gs>
                  </a:gsLst>
                  <a:lin ang="5400000" scaled="0"/>
                </a:gradFill>
                <a:latin typeface="+mj-lt"/>
                <a:ea typeface="Segoe UI" pitchFamily="34" charset="0"/>
                <a:cs typeface="Segoe UI" pitchFamily="34" charset="0"/>
              </a:rPr>
              <a:t>Synchronous</a:t>
            </a:r>
          </a:p>
          <a:p>
            <a:pP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Thread is blocked until execution completes</a:t>
            </a:r>
          </a:p>
        </p:txBody>
      </p:sp>
      <p:sp>
        <p:nvSpPr>
          <p:cNvPr id="9" name="Rectangle 8"/>
          <p:cNvSpPr/>
          <p:nvPr/>
        </p:nvSpPr>
        <p:spPr bwMode="auto">
          <a:xfrm>
            <a:off x="267173" y="3244625"/>
            <a:ext cx="5746083" cy="1622529"/>
          </a:xfrm>
          <a:prstGeom prst="rect">
            <a:avLst/>
          </a:prstGeom>
          <a:solidFill>
            <a:srgbClr val="DC3C00"/>
          </a:solidFill>
          <a:ln>
            <a:noFill/>
            <a:headEnd type="none" w="med" len="med"/>
            <a:tailEnd type="none" w="med" len="med"/>
          </a:ln>
          <a:effectLst/>
          <a:scene3d>
            <a:camera prst="orthographicFront"/>
            <a:lightRig rig="threePt" dir="t"/>
          </a:scene3d>
          <a:sp3d>
            <a:bevel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3921" dirty="0">
                <a:gradFill>
                  <a:gsLst>
                    <a:gs pos="0">
                      <a:srgbClr val="FFFFFF"/>
                    </a:gs>
                    <a:gs pos="100000">
                      <a:srgbClr val="FFFFFF"/>
                    </a:gs>
                  </a:gsLst>
                  <a:lin ang="5400000" scaled="0"/>
                </a:gradFill>
                <a:latin typeface="+mj-lt"/>
                <a:ea typeface="Segoe UI" pitchFamily="34" charset="0"/>
                <a:cs typeface="Segoe UI" pitchFamily="34" charset="0"/>
              </a:rPr>
              <a:t>Asynchronous</a:t>
            </a:r>
          </a:p>
          <a:p>
            <a:pP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Thread only blocked when there is work to do</a:t>
            </a:r>
          </a:p>
          <a:p>
            <a:pP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20311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70" name="Rectangle 69"/>
          <p:cNvSpPr/>
          <p:nvPr/>
        </p:nvSpPr>
        <p:spPr bwMode="auto">
          <a:xfrm>
            <a:off x="764825" y="4778315"/>
            <a:ext cx="6619774" cy="1524646"/>
          </a:xfrm>
          <a:prstGeom prst="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1" name="Rectangle 70"/>
          <p:cNvSpPr/>
          <p:nvPr/>
        </p:nvSpPr>
        <p:spPr bwMode="auto">
          <a:xfrm>
            <a:off x="764826" y="1270699"/>
            <a:ext cx="6618839" cy="3059187"/>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Traditional web </a:t>
            </a:r>
            <a:r>
              <a:rPr lang="en-US" dirty="0"/>
              <a:t>r</a:t>
            </a:r>
            <a:r>
              <a:rPr lang="en-US" dirty="0" smtClean="0"/>
              <a:t>equest </a:t>
            </a:r>
            <a:r>
              <a:rPr lang="en-US" dirty="0"/>
              <a:t>h</a:t>
            </a:r>
            <a:r>
              <a:rPr lang="en-US" dirty="0" smtClean="0"/>
              <a:t>andling</a:t>
            </a:r>
            <a:endParaRPr lang="en-US" dirty="0"/>
          </a:p>
        </p:txBody>
      </p:sp>
      <p:pic>
        <p:nvPicPr>
          <p:cNvPr id="39" name="Picture 5" descr="C:\Users\stevesa\AppData\Local\Microsoft\Windows\Temporary Internet Files\Temporary Internet Files\Content.IE5\5NN1XFM1\MC9004326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238784" y="3361501"/>
            <a:ext cx="579460" cy="56453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3" descr="C:\Users\stevesa\AppData\Local\Microsoft\Windows\Temporary Internet Files\Temporary Internet Files\Content.IE5\T18R1LUY\MC9004339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22984" y="4975269"/>
            <a:ext cx="704199" cy="68606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3" descr="C:\Users\stevesa\AppData\Local\Microsoft\Windows\Temporary Internet Files\Temporary Internet Files\Content.IE5\T18R1LUY\MC9004339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60399" y="4975269"/>
            <a:ext cx="704199" cy="68606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3" descr="C:\Users\stevesa\AppData\Local\Microsoft\Windows\Temporary Internet Files\Temporary Internet Files\Content.IE5\T18R1LUY\MC9004339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97813" y="4975269"/>
            <a:ext cx="704199" cy="68606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3" descr="C:\Users\stevesa\AppData\Local\Microsoft\Windows\Temporary Internet Files\Temporary Internet Files\Content.IE5\T18R1LUY\MC9004339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49873" y="4980996"/>
            <a:ext cx="704199" cy="68606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5" descr="C:\Users\stevesa\AppData\Local\Microsoft\Windows\Temporary Internet Files\Temporary Internet Files\Content.IE5\5NN1XFM1\MC9004326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579264" y="3364514"/>
            <a:ext cx="579460" cy="56453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5" descr="C:\Users\stevesa\AppData\Local\Microsoft\Windows\Temporary Internet Files\Temporary Internet Files\Content.IE5\5NN1XFM1\MC9004326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930346" y="3369128"/>
            <a:ext cx="579460" cy="56453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5" descr="C:\Users\stevesa\AppData\Local\Microsoft\Windows\Temporary Internet Files\Temporary Internet Files\Content.IE5\5NN1XFM1\MC9004326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308691" y="3369128"/>
            <a:ext cx="579460" cy="564536"/>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5" descr="C:\Users\stevesa\AppData\Local\Microsoft\Windows\Temporary Internet Files\Temporary Internet Files\Content.IE5\5NN1XFM1\MC9004326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587826" y="3369128"/>
            <a:ext cx="579460" cy="564536"/>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6" descr="http://www.roadtrafficsigns.com/img/lg/K/Slow-Property-Sign-K-1311.gif"/>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0" r="99750"/>
                    </a14:imgEffect>
                  </a14:imgLayer>
                </a14:imgProps>
              </a:ext>
              <a:ext uri="{28A0092B-C50C-407E-A947-70E740481C1C}">
                <a14:useLocalDpi xmlns:a14="http://schemas.microsoft.com/office/drawing/2010/main" val="0"/>
              </a:ext>
            </a:extLst>
          </a:blip>
          <a:srcRect/>
          <a:stretch>
            <a:fillRect/>
          </a:stretch>
        </p:blipFill>
        <p:spPr bwMode="auto">
          <a:xfrm>
            <a:off x="4964085" y="3490559"/>
            <a:ext cx="576429" cy="561584"/>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6" descr="http://www.roadtrafficsigns.com/img/lg/K/Slow-Property-Sign-K-1311.gif"/>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0" r="99750"/>
                    </a14:imgEffect>
                  </a14:imgLayer>
                </a14:imgProps>
              </a:ext>
              <a:ext uri="{28A0092B-C50C-407E-A947-70E740481C1C}">
                <a14:useLocalDpi xmlns:a14="http://schemas.microsoft.com/office/drawing/2010/main" val="0"/>
              </a:ext>
            </a:extLst>
          </a:blip>
          <a:srcRect/>
          <a:stretch>
            <a:fillRect/>
          </a:stretch>
        </p:blipFill>
        <p:spPr bwMode="auto">
          <a:xfrm>
            <a:off x="3306605" y="3445231"/>
            <a:ext cx="576429" cy="56158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 descr="C:\Users\stevesa\AppData\Local\Microsoft\Windows\Temporary Internet Files\Temporary Internet Files\Content.IE5\5NN1XFM1\MC9004326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249919" y="3361501"/>
            <a:ext cx="579460" cy="564536"/>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 descr="C:\Users\stevesa\AppData\Local\Microsoft\Windows\Temporary Internet Files\Temporary Internet Files\Content.IE5\5NN1XFM1\MC9004326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303319" y="3369128"/>
            <a:ext cx="579460" cy="56453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6" descr="http://www.roadtrafficsigns.com/img/lg/K/Slow-Property-Sign-K-1311.gif"/>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0" r="99750"/>
                    </a14:imgEffect>
                  </a14:imgLayer>
                </a14:imgProps>
              </a:ext>
              <a:ext uri="{28A0092B-C50C-407E-A947-70E740481C1C}">
                <a14:useLocalDpi xmlns:a14="http://schemas.microsoft.com/office/drawing/2010/main" val="0"/>
              </a:ext>
            </a:extLst>
          </a:blip>
          <a:srcRect/>
          <a:stretch>
            <a:fillRect/>
          </a:stretch>
        </p:blipFill>
        <p:spPr bwMode="auto">
          <a:xfrm>
            <a:off x="1665384" y="3456509"/>
            <a:ext cx="576429" cy="56158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 descr="C:\Users\stevesa\AppData\Local\Microsoft\Windows\Temporary Internet Files\Temporary Internet Files\Content.IE5\5NN1XFM1\MC9004326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249919" y="3364514"/>
            <a:ext cx="579460" cy="56453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 descr="C:\Users\stevesa\AppData\Local\Microsoft\Windows\Temporary Internet Files\Temporary Internet Files\Content.IE5\5NN1XFM1\MC9004326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211308" y="2356532"/>
            <a:ext cx="579460" cy="564536"/>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16" descr="http://www.roadtrafficsigns.com/img/lg/K/Slow-Property-Sign-K-1311.gif"/>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0" r="99750"/>
                    </a14:imgEffect>
                  </a14:imgLayer>
                </a14:imgProps>
              </a:ext>
              <a:ext uri="{28A0092B-C50C-407E-A947-70E740481C1C}">
                <a14:useLocalDpi xmlns:a14="http://schemas.microsoft.com/office/drawing/2010/main" val="0"/>
              </a:ext>
            </a:extLst>
          </a:blip>
          <a:srcRect/>
          <a:stretch>
            <a:fillRect/>
          </a:stretch>
        </p:blipFill>
        <p:spPr bwMode="auto">
          <a:xfrm>
            <a:off x="6559526" y="3512215"/>
            <a:ext cx="576429" cy="561584"/>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5" descr="C:\Users\stevesa\AppData\Local\Microsoft\Windows\Temporary Internet Files\Temporary Internet Files\Content.IE5\5NN1XFM1\MC9004326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579265" y="2353694"/>
            <a:ext cx="579460" cy="564536"/>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 descr="C:\Users\stevesa\AppData\Local\Microsoft\Windows\Temporary Internet Files\Temporary Internet Files\Content.IE5\5NN1XFM1\MC9004326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933722" y="2355971"/>
            <a:ext cx="579460" cy="564536"/>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 descr="C:\Users\stevesa\AppData\Local\Microsoft\Windows\Temporary Internet Files\Temporary Internet Files\Content.IE5\5NN1XFM1\MC9004326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294929" y="2351328"/>
            <a:ext cx="579460" cy="56453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5" descr="C:\Users\stevesa\AppData\Local\Microsoft\Windows\Temporary Internet Files\Temporary Internet Files\Content.IE5\5NN1XFM1\MC9004326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218801" y="1423506"/>
            <a:ext cx="579460" cy="564536"/>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5" descr="C:\Users\stevesa\AppData\Local\Microsoft\Windows\Temporary Internet Files\Temporary Internet Files\Content.IE5\5NN1XFM1\MC9004326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579265" y="1423506"/>
            <a:ext cx="579460" cy="564536"/>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5" descr="C:\Users\stevesa\AppData\Local\Microsoft\Windows\Temporary Internet Files\Temporary Internet Files\Content.IE5\5NN1XFM1\MC9004326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933785" y="1423506"/>
            <a:ext cx="579460" cy="56453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5" descr="C:\Users\stevesa\AppData\Local\Microsoft\Windows\Temporary Internet Files\Temporary Internet Files\Content.IE5\5NN1XFM1\MC9004326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298570" y="1423506"/>
            <a:ext cx="579460" cy="564536"/>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3289584" y="5501564"/>
            <a:ext cx="691133" cy="362072"/>
          </a:xfrm>
          <a:prstGeom prst="rect">
            <a:avLst/>
          </a:prstGeom>
          <a:solidFill>
            <a:srgbClr val="F6AE1E"/>
          </a:solidFill>
        </p:spPr>
        <p:txBody>
          <a:bodyPr wrap="square" lIns="0" rIns="0" rtlCol="0">
            <a:spAutoFit/>
          </a:bodyPr>
          <a:lstStyle/>
          <a:p>
            <a:pPr algn="ctr"/>
            <a:r>
              <a:rPr lang="en-GB" sz="1765" b="1" dirty="0">
                <a:solidFill>
                  <a:schemeClr val="tx1">
                    <a:lumMod val="10000"/>
                  </a:schemeClr>
                </a:solidFill>
                <a:latin typeface="Arial" pitchFamily="34" charset="0"/>
                <a:cs typeface="Arial" pitchFamily="34" charset="0"/>
              </a:rPr>
              <a:t>Busy</a:t>
            </a:r>
            <a:endParaRPr lang="en-US" sz="1765" b="1" dirty="0">
              <a:solidFill>
                <a:schemeClr val="tx1">
                  <a:lumMod val="10000"/>
                </a:schemeClr>
              </a:solidFill>
              <a:latin typeface="Arial" pitchFamily="34" charset="0"/>
              <a:cs typeface="Arial" pitchFamily="34" charset="0"/>
            </a:endParaRPr>
          </a:p>
        </p:txBody>
      </p:sp>
      <p:sp>
        <p:nvSpPr>
          <p:cNvPr id="66" name="TextBox 65"/>
          <p:cNvSpPr txBox="1"/>
          <p:nvPr/>
        </p:nvSpPr>
        <p:spPr>
          <a:xfrm>
            <a:off x="1656914" y="5501271"/>
            <a:ext cx="691133" cy="362072"/>
          </a:xfrm>
          <a:prstGeom prst="rect">
            <a:avLst/>
          </a:prstGeom>
          <a:solidFill>
            <a:srgbClr val="F6AE1E"/>
          </a:solidFill>
        </p:spPr>
        <p:txBody>
          <a:bodyPr wrap="square" lIns="0" rIns="0" rtlCol="0">
            <a:spAutoFit/>
          </a:bodyPr>
          <a:lstStyle/>
          <a:p>
            <a:pPr algn="ctr"/>
            <a:r>
              <a:rPr lang="en-GB" sz="1765" b="1" dirty="0">
                <a:solidFill>
                  <a:schemeClr val="tx1">
                    <a:lumMod val="10000"/>
                  </a:schemeClr>
                </a:solidFill>
                <a:latin typeface="Arial" pitchFamily="34" charset="0"/>
                <a:cs typeface="Arial" pitchFamily="34" charset="0"/>
              </a:rPr>
              <a:t>Busy</a:t>
            </a:r>
            <a:endParaRPr lang="en-US" sz="1765" b="1" dirty="0">
              <a:solidFill>
                <a:schemeClr val="tx1">
                  <a:lumMod val="10000"/>
                </a:schemeClr>
              </a:solidFill>
              <a:latin typeface="Arial" pitchFamily="34" charset="0"/>
              <a:cs typeface="Arial" pitchFamily="34" charset="0"/>
            </a:endParaRPr>
          </a:p>
        </p:txBody>
      </p:sp>
      <p:sp>
        <p:nvSpPr>
          <p:cNvPr id="67" name="TextBox 66"/>
          <p:cNvSpPr txBox="1"/>
          <p:nvPr/>
        </p:nvSpPr>
        <p:spPr>
          <a:xfrm>
            <a:off x="4916360" y="5504373"/>
            <a:ext cx="691133" cy="362072"/>
          </a:xfrm>
          <a:prstGeom prst="rect">
            <a:avLst/>
          </a:prstGeom>
          <a:solidFill>
            <a:srgbClr val="F6AE1E"/>
          </a:solidFill>
        </p:spPr>
        <p:txBody>
          <a:bodyPr wrap="square" lIns="0" rIns="0" rtlCol="0">
            <a:spAutoFit/>
          </a:bodyPr>
          <a:lstStyle/>
          <a:p>
            <a:pPr algn="ctr"/>
            <a:r>
              <a:rPr lang="en-GB" sz="1765" b="1" dirty="0">
                <a:solidFill>
                  <a:schemeClr val="tx1">
                    <a:lumMod val="10000"/>
                  </a:schemeClr>
                </a:solidFill>
                <a:latin typeface="Arial" pitchFamily="34" charset="0"/>
                <a:cs typeface="Arial" pitchFamily="34" charset="0"/>
              </a:rPr>
              <a:t>Busy</a:t>
            </a:r>
            <a:endParaRPr lang="en-US" sz="1765" b="1" dirty="0">
              <a:solidFill>
                <a:schemeClr val="tx1">
                  <a:lumMod val="10000"/>
                </a:schemeClr>
              </a:solidFill>
              <a:latin typeface="Arial" pitchFamily="34" charset="0"/>
              <a:cs typeface="Arial" pitchFamily="34" charset="0"/>
            </a:endParaRPr>
          </a:p>
        </p:txBody>
      </p:sp>
      <p:sp>
        <p:nvSpPr>
          <p:cNvPr id="68" name="TextBox 67"/>
          <p:cNvSpPr txBox="1"/>
          <p:nvPr/>
        </p:nvSpPr>
        <p:spPr>
          <a:xfrm>
            <a:off x="6475342" y="5504373"/>
            <a:ext cx="691133" cy="362072"/>
          </a:xfrm>
          <a:prstGeom prst="rect">
            <a:avLst/>
          </a:prstGeom>
          <a:solidFill>
            <a:srgbClr val="F6AE1E"/>
          </a:solidFill>
        </p:spPr>
        <p:txBody>
          <a:bodyPr wrap="square" lIns="0" rIns="0" rtlCol="0">
            <a:spAutoFit/>
          </a:bodyPr>
          <a:lstStyle/>
          <a:p>
            <a:pPr algn="ctr"/>
            <a:r>
              <a:rPr lang="en-GB" sz="1765" b="1" dirty="0">
                <a:solidFill>
                  <a:schemeClr val="tx1">
                    <a:lumMod val="10000"/>
                  </a:schemeClr>
                </a:solidFill>
                <a:latin typeface="Arial" pitchFamily="34" charset="0"/>
                <a:cs typeface="Arial" pitchFamily="34" charset="0"/>
              </a:rPr>
              <a:t>Busy</a:t>
            </a:r>
            <a:endParaRPr lang="en-US" sz="1765" b="1" dirty="0">
              <a:solidFill>
                <a:schemeClr val="tx1">
                  <a:lumMod val="10000"/>
                </a:schemeClr>
              </a:solidFill>
              <a:latin typeface="Arial" pitchFamily="34" charset="0"/>
              <a:cs typeface="Arial" pitchFamily="34" charset="0"/>
            </a:endParaRPr>
          </a:p>
        </p:txBody>
      </p:sp>
      <p:sp>
        <p:nvSpPr>
          <p:cNvPr id="73" name="TextBox 72"/>
          <p:cNvSpPr txBox="1"/>
          <p:nvPr/>
        </p:nvSpPr>
        <p:spPr>
          <a:xfrm>
            <a:off x="764824" y="4177326"/>
            <a:ext cx="6618838" cy="506901"/>
          </a:xfrm>
          <a:prstGeom prst="rect">
            <a:avLst/>
          </a:prstGeom>
          <a:solidFill>
            <a:schemeClr val="tx1"/>
          </a:solidFill>
        </p:spPr>
        <p:txBody>
          <a:bodyPr wrap="square" lIns="89642" tIns="89642" rIns="89642" bIns="89642" rtlCol="0">
            <a:spAutoFit/>
          </a:bodyPr>
          <a:lstStyle/>
          <a:p>
            <a:pPr>
              <a:lnSpc>
                <a:spcPct val="90000"/>
              </a:lnSpc>
              <a:spcAft>
                <a:spcPts val="588"/>
              </a:spcAft>
            </a:pPr>
            <a:r>
              <a:rPr lang="en-US" sz="2353" dirty="0">
                <a:solidFill>
                  <a:sysClr val="windowText" lastClr="000000"/>
                </a:solidFill>
              </a:rPr>
              <a:t>Request Queue</a:t>
            </a:r>
          </a:p>
        </p:txBody>
      </p:sp>
      <p:sp>
        <p:nvSpPr>
          <p:cNvPr id="74" name="TextBox 73"/>
          <p:cNvSpPr txBox="1"/>
          <p:nvPr/>
        </p:nvSpPr>
        <p:spPr>
          <a:xfrm>
            <a:off x="764824" y="6012553"/>
            <a:ext cx="6618838" cy="506901"/>
          </a:xfrm>
          <a:prstGeom prst="rect">
            <a:avLst/>
          </a:prstGeom>
          <a:solidFill>
            <a:schemeClr val="tx1"/>
          </a:solidFill>
        </p:spPr>
        <p:txBody>
          <a:bodyPr wrap="square" lIns="89642" tIns="89642" rIns="89642" bIns="89642" rtlCol="0">
            <a:spAutoFit/>
          </a:bodyPr>
          <a:lstStyle/>
          <a:p>
            <a:pPr>
              <a:lnSpc>
                <a:spcPct val="90000"/>
              </a:lnSpc>
              <a:spcAft>
                <a:spcPts val="588"/>
              </a:spcAft>
            </a:pPr>
            <a:r>
              <a:rPr lang="en-US" sz="2353" dirty="0">
                <a:solidFill>
                  <a:sysClr val="windowText" lastClr="000000"/>
                </a:solidFill>
              </a:rPr>
              <a:t>Thread Pool</a:t>
            </a:r>
          </a:p>
        </p:txBody>
      </p:sp>
      <p:pic>
        <p:nvPicPr>
          <p:cNvPr id="75" name="Picture 74"/>
          <p:cNvPicPr>
            <a:picLocks noChangeAspect="1"/>
          </p:cNvPicPr>
          <p:nvPr/>
        </p:nvPicPr>
        <p:blipFill>
          <a:blip r:embed="rId7"/>
          <a:stretch>
            <a:fillRect/>
          </a:stretch>
        </p:blipFill>
        <p:spPr>
          <a:xfrm>
            <a:off x="7470355" y="1271633"/>
            <a:ext cx="3977885" cy="5247820"/>
          </a:xfrm>
          <a:prstGeom prst="rect">
            <a:avLst/>
          </a:prstGeom>
        </p:spPr>
      </p:pic>
    </p:spTree>
    <p:extLst>
      <p:ext uri="{BB962C8B-B14F-4D97-AF65-F5344CB8AC3E}">
        <p14:creationId xmlns:p14="http://schemas.microsoft.com/office/powerpoint/2010/main" val="3202234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50"/>
                                        <p:tgtEl>
                                          <p:spTgt spid="40"/>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250"/>
                                        <p:tgtEl>
                                          <p:spTgt spid="41"/>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250"/>
                                        <p:tgtEl>
                                          <p:spTgt spid="42"/>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250"/>
                                        <p:tgtEl>
                                          <p:spTgt spid="43"/>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1" fill="hold" nodeType="clickEffect">
                                  <p:stCondLst>
                                    <p:cond delay="0"/>
                                  </p:stCondLst>
                                  <p:childTnLst>
                                    <p:set>
                                      <p:cBhvr>
                                        <p:cTn id="23" dur="1" fill="hold">
                                          <p:stCondLst>
                                            <p:cond delay="0"/>
                                          </p:stCondLst>
                                        </p:cTn>
                                        <p:tgtEl>
                                          <p:spTgt spid="46"/>
                                        </p:tgtEl>
                                        <p:attrNameLst>
                                          <p:attrName>style.visibility</p:attrName>
                                        </p:attrNameLst>
                                      </p:cBhvr>
                                      <p:to>
                                        <p:strVal val="visible"/>
                                      </p:to>
                                    </p:set>
                                    <p:anim calcmode="lin" valueType="num">
                                      <p:cBhvr additive="base">
                                        <p:cTn id="24" dur="500" fill="hold"/>
                                        <p:tgtEl>
                                          <p:spTgt spid="46"/>
                                        </p:tgtEl>
                                        <p:attrNameLst>
                                          <p:attrName>ppt_x</p:attrName>
                                        </p:attrNameLst>
                                      </p:cBhvr>
                                      <p:tavLst>
                                        <p:tav tm="0">
                                          <p:val>
                                            <p:strVal val="#ppt_x"/>
                                          </p:val>
                                        </p:tav>
                                        <p:tav tm="100000">
                                          <p:val>
                                            <p:strVal val="#ppt_x"/>
                                          </p:val>
                                        </p:tav>
                                      </p:tavLst>
                                    </p:anim>
                                    <p:anim calcmode="lin" valueType="num">
                                      <p:cBhvr additive="base">
                                        <p:cTn id="25" dur="500" fill="hold"/>
                                        <p:tgtEl>
                                          <p:spTgt spid="46"/>
                                        </p:tgtEl>
                                        <p:attrNameLst>
                                          <p:attrName>ppt_y</p:attrName>
                                        </p:attrNameLst>
                                      </p:cBhvr>
                                      <p:tavLst>
                                        <p:tav tm="0">
                                          <p:val>
                                            <p:strVal val="0-#ppt_h/2"/>
                                          </p:val>
                                        </p:tav>
                                        <p:tav tm="100000">
                                          <p:val>
                                            <p:strVal val="#ppt_y"/>
                                          </p:val>
                                        </p:tav>
                                      </p:tavLst>
                                    </p:anim>
                                  </p:childTnLst>
                                </p:cTn>
                              </p:par>
                              <p:par>
                                <p:cTn id="26" presetID="10" presetClass="entr" presetSubtype="0" fill="hold" grpId="0" nodeType="withEffect">
                                  <p:stCondLst>
                                    <p:cond delay="40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childTnLst>
                          </p:cTn>
                        </p:par>
                        <p:par>
                          <p:cTn id="29" fill="hold">
                            <p:stCondLst>
                              <p:cond delay="900"/>
                            </p:stCondLst>
                            <p:childTnLst>
                              <p:par>
                                <p:cTn id="30" presetID="2" presetClass="entr" presetSubtype="1" fill="hold" nodeType="afterEffect">
                                  <p:stCondLst>
                                    <p:cond delay="0"/>
                                  </p:stCondLst>
                                  <p:childTnLst>
                                    <p:set>
                                      <p:cBhvr>
                                        <p:cTn id="31" dur="1" fill="hold">
                                          <p:stCondLst>
                                            <p:cond delay="0"/>
                                          </p:stCondLst>
                                        </p:cTn>
                                        <p:tgtEl>
                                          <p:spTgt spid="45"/>
                                        </p:tgtEl>
                                        <p:attrNameLst>
                                          <p:attrName>style.visibility</p:attrName>
                                        </p:attrNameLst>
                                      </p:cBhvr>
                                      <p:to>
                                        <p:strVal val="visible"/>
                                      </p:to>
                                    </p:set>
                                    <p:anim calcmode="lin" valueType="num">
                                      <p:cBhvr additive="base">
                                        <p:cTn id="32" dur="500" fill="hold"/>
                                        <p:tgtEl>
                                          <p:spTgt spid="45"/>
                                        </p:tgtEl>
                                        <p:attrNameLst>
                                          <p:attrName>ppt_x</p:attrName>
                                        </p:attrNameLst>
                                      </p:cBhvr>
                                      <p:tavLst>
                                        <p:tav tm="0">
                                          <p:val>
                                            <p:strVal val="#ppt_x"/>
                                          </p:val>
                                        </p:tav>
                                        <p:tav tm="100000">
                                          <p:val>
                                            <p:strVal val="#ppt_x"/>
                                          </p:val>
                                        </p:tav>
                                      </p:tavLst>
                                    </p:anim>
                                    <p:anim calcmode="lin" valueType="num">
                                      <p:cBhvr additive="base">
                                        <p:cTn id="33" dur="500" fill="hold"/>
                                        <p:tgtEl>
                                          <p:spTgt spid="45"/>
                                        </p:tgtEl>
                                        <p:attrNameLst>
                                          <p:attrName>ppt_y</p:attrName>
                                        </p:attrNameLst>
                                      </p:cBhvr>
                                      <p:tavLst>
                                        <p:tav tm="0">
                                          <p:val>
                                            <p:strVal val="0-#ppt_h/2"/>
                                          </p:val>
                                        </p:tav>
                                        <p:tav tm="100000">
                                          <p:val>
                                            <p:strVal val="#ppt_y"/>
                                          </p:val>
                                        </p:tav>
                                      </p:tavLst>
                                    </p:anim>
                                  </p:childTnLst>
                                </p:cTn>
                              </p:par>
                              <p:par>
                                <p:cTn id="34" presetID="10" presetClass="entr" presetSubtype="0" fill="hold" grpId="0" nodeType="withEffect">
                                  <p:stCondLst>
                                    <p:cond delay="400"/>
                                  </p:stCondLst>
                                  <p:childTnLst>
                                    <p:set>
                                      <p:cBhvr>
                                        <p:cTn id="35" dur="1" fill="hold">
                                          <p:stCondLst>
                                            <p:cond delay="0"/>
                                          </p:stCondLst>
                                        </p:cTn>
                                        <p:tgtEl>
                                          <p:spTgt spid="65"/>
                                        </p:tgtEl>
                                        <p:attrNameLst>
                                          <p:attrName>style.visibility</p:attrName>
                                        </p:attrNameLst>
                                      </p:cBhvr>
                                      <p:to>
                                        <p:strVal val="visible"/>
                                      </p:to>
                                    </p:set>
                                    <p:animEffect transition="in" filter="fade">
                                      <p:cBhvr>
                                        <p:cTn id="36" dur="500"/>
                                        <p:tgtEl>
                                          <p:spTgt spid="65"/>
                                        </p:tgtEl>
                                      </p:cBhvr>
                                    </p:animEffect>
                                  </p:childTnLst>
                                </p:cTn>
                              </p:par>
                            </p:childTnLst>
                          </p:cTn>
                        </p:par>
                        <p:par>
                          <p:cTn id="37" fill="hold">
                            <p:stCondLst>
                              <p:cond delay="1800"/>
                            </p:stCondLst>
                            <p:childTnLst>
                              <p:par>
                                <p:cTn id="38" presetID="2" presetClass="entr" presetSubtype="1" fill="hold" nodeType="afterEffect">
                                  <p:stCondLst>
                                    <p:cond delay="0"/>
                                  </p:stCondLst>
                                  <p:childTnLst>
                                    <p:set>
                                      <p:cBhvr>
                                        <p:cTn id="39" dur="1" fill="hold">
                                          <p:stCondLst>
                                            <p:cond delay="0"/>
                                          </p:stCondLst>
                                        </p:cTn>
                                        <p:tgtEl>
                                          <p:spTgt spid="44"/>
                                        </p:tgtEl>
                                        <p:attrNameLst>
                                          <p:attrName>style.visibility</p:attrName>
                                        </p:attrNameLst>
                                      </p:cBhvr>
                                      <p:to>
                                        <p:strVal val="visible"/>
                                      </p:to>
                                    </p:set>
                                    <p:anim calcmode="lin" valueType="num">
                                      <p:cBhvr additive="base">
                                        <p:cTn id="40" dur="500" fill="hold"/>
                                        <p:tgtEl>
                                          <p:spTgt spid="44"/>
                                        </p:tgtEl>
                                        <p:attrNameLst>
                                          <p:attrName>ppt_x</p:attrName>
                                        </p:attrNameLst>
                                      </p:cBhvr>
                                      <p:tavLst>
                                        <p:tav tm="0">
                                          <p:val>
                                            <p:strVal val="#ppt_x"/>
                                          </p:val>
                                        </p:tav>
                                        <p:tav tm="100000">
                                          <p:val>
                                            <p:strVal val="#ppt_x"/>
                                          </p:val>
                                        </p:tav>
                                      </p:tavLst>
                                    </p:anim>
                                    <p:anim calcmode="lin" valueType="num">
                                      <p:cBhvr additive="base">
                                        <p:cTn id="41" dur="500" fill="hold"/>
                                        <p:tgtEl>
                                          <p:spTgt spid="44"/>
                                        </p:tgtEl>
                                        <p:attrNameLst>
                                          <p:attrName>ppt_y</p:attrName>
                                        </p:attrNameLst>
                                      </p:cBhvr>
                                      <p:tavLst>
                                        <p:tav tm="0">
                                          <p:val>
                                            <p:strVal val="0-#ppt_h/2"/>
                                          </p:val>
                                        </p:tav>
                                        <p:tav tm="100000">
                                          <p:val>
                                            <p:strVal val="#ppt_y"/>
                                          </p:val>
                                        </p:tav>
                                      </p:tavLst>
                                    </p:anim>
                                  </p:childTnLst>
                                </p:cTn>
                              </p:par>
                              <p:par>
                                <p:cTn id="42" presetID="10" presetClass="entr" presetSubtype="0" fill="hold" grpId="0" nodeType="withEffect">
                                  <p:stCondLst>
                                    <p:cond delay="400"/>
                                  </p:stCondLst>
                                  <p:childTnLst>
                                    <p:set>
                                      <p:cBhvr>
                                        <p:cTn id="43" dur="1" fill="hold">
                                          <p:stCondLst>
                                            <p:cond delay="0"/>
                                          </p:stCondLst>
                                        </p:cTn>
                                        <p:tgtEl>
                                          <p:spTgt spid="67"/>
                                        </p:tgtEl>
                                        <p:attrNameLst>
                                          <p:attrName>style.visibility</p:attrName>
                                        </p:attrNameLst>
                                      </p:cBhvr>
                                      <p:to>
                                        <p:strVal val="visible"/>
                                      </p:to>
                                    </p:set>
                                    <p:animEffect transition="in" filter="fade">
                                      <p:cBhvr>
                                        <p:cTn id="44" dur="500"/>
                                        <p:tgtEl>
                                          <p:spTgt spid="67"/>
                                        </p:tgtEl>
                                      </p:cBhvr>
                                    </p:animEffect>
                                  </p:childTnLst>
                                </p:cTn>
                              </p:par>
                            </p:childTnLst>
                          </p:cTn>
                        </p:par>
                        <p:par>
                          <p:cTn id="45" fill="hold">
                            <p:stCondLst>
                              <p:cond delay="2700"/>
                            </p:stCondLst>
                            <p:childTnLst>
                              <p:par>
                                <p:cTn id="46" presetID="2" presetClass="entr" presetSubtype="1" fill="hold" nodeType="afterEffect">
                                  <p:stCondLst>
                                    <p:cond delay="0"/>
                                  </p:stCondLst>
                                  <p:childTnLst>
                                    <p:set>
                                      <p:cBhvr>
                                        <p:cTn id="47" dur="1" fill="hold">
                                          <p:stCondLst>
                                            <p:cond delay="0"/>
                                          </p:stCondLst>
                                        </p:cTn>
                                        <p:tgtEl>
                                          <p:spTgt spid="39"/>
                                        </p:tgtEl>
                                        <p:attrNameLst>
                                          <p:attrName>style.visibility</p:attrName>
                                        </p:attrNameLst>
                                      </p:cBhvr>
                                      <p:to>
                                        <p:strVal val="visible"/>
                                      </p:to>
                                    </p:set>
                                    <p:anim calcmode="lin" valueType="num">
                                      <p:cBhvr additive="base">
                                        <p:cTn id="48" dur="500" fill="hold"/>
                                        <p:tgtEl>
                                          <p:spTgt spid="39"/>
                                        </p:tgtEl>
                                        <p:attrNameLst>
                                          <p:attrName>ppt_x</p:attrName>
                                        </p:attrNameLst>
                                      </p:cBhvr>
                                      <p:tavLst>
                                        <p:tav tm="0">
                                          <p:val>
                                            <p:strVal val="#ppt_x"/>
                                          </p:val>
                                        </p:tav>
                                        <p:tav tm="100000">
                                          <p:val>
                                            <p:strVal val="#ppt_x"/>
                                          </p:val>
                                        </p:tav>
                                      </p:tavLst>
                                    </p:anim>
                                    <p:anim calcmode="lin" valueType="num">
                                      <p:cBhvr additive="base">
                                        <p:cTn id="49" dur="500" fill="hold"/>
                                        <p:tgtEl>
                                          <p:spTgt spid="39"/>
                                        </p:tgtEl>
                                        <p:attrNameLst>
                                          <p:attrName>ppt_y</p:attrName>
                                        </p:attrNameLst>
                                      </p:cBhvr>
                                      <p:tavLst>
                                        <p:tav tm="0">
                                          <p:val>
                                            <p:strVal val="0-#ppt_h/2"/>
                                          </p:val>
                                        </p:tav>
                                        <p:tav tm="100000">
                                          <p:val>
                                            <p:strVal val="#ppt_y"/>
                                          </p:val>
                                        </p:tav>
                                      </p:tavLst>
                                    </p:anim>
                                  </p:childTnLst>
                                </p:cTn>
                              </p:par>
                              <p:par>
                                <p:cTn id="50" presetID="10" presetClass="entr" presetSubtype="0" fill="hold" grpId="0" nodeType="withEffect">
                                  <p:stCondLst>
                                    <p:cond delay="400"/>
                                  </p:stCondLst>
                                  <p:childTnLst>
                                    <p:set>
                                      <p:cBhvr>
                                        <p:cTn id="51" dur="1" fill="hold">
                                          <p:stCondLst>
                                            <p:cond delay="0"/>
                                          </p:stCondLst>
                                        </p:cTn>
                                        <p:tgtEl>
                                          <p:spTgt spid="68"/>
                                        </p:tgtEl>
                                        <p:attrNameLst>
                                          <p:attrName>style.visibility</p:attrName>
                                        </p:attrNameLst>
                                      </p:cBhvr>
                                      <p:to>
                                        <p:strVal val="visible"/>
                                      </p:to>
                                    </p:set>
                                    <p:animEffect transition="in" filter="fade">
                                      <p:cBhvr>
                                        <p:cTn id="52" dur="500"/>
                                        <p:tgtEl>
                                          <p:spTgt spid="68"/>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xit" presetSubtype="4" fill="hold" nodeType="clickEffect">
                                  <p:stCondLst>
                                    <p:cond delay="0"/>
                                  </p:stCondLst>
                                  <p:childTnLst>
                                    <p:anim calcmode="lin" valueType="num">
                                      <p:cBhvr additive="base">
                                        <p:cTn id="56" dur="500"/>
                                        <p:tgtEl>
                                          <p:spTgt spid="44"/>
                                        </p:tgtEl>
                                        <p:attrNameLst>
                                          <p:attrName>ppt_x</p:attrName>
                                        </p:attrNameLst>
                                      </p:cBhvr>
                                      <p:tavLst>
                                        <p:tav tm="0">
                                          <p:val>
                                            <p:strVal val="ppt_x"/>
                                          </p:val>
                                        </p:tav>
                                        <p:tav tm="100000">
                                          <p:val>
                                            <p:strVal val="ppt_x"/>
                                          </p:val>
                                        </p:tav>
                                      </p:tavLst>
                                    </p:anim>
                                    <p:anim calcmode="lin" valueType="num">
                                      <p:cBhvr additive="base">
                                        <p:cTn id="57" dur="500"/>
                                        <p:tgtEl>
                                          <p:spTgt spid="44"/>
                                        </p:tgtEl>
                                        <p:attrNameLst>
                                          <p:attrName>ppt_y</p:attrName>
                                        </p:attrNameLst>
                                      </p:cBhvr>
                                      <p:tavLst>
                                        <p:tav tm="0">
                                          <p:val>
                                            <p:strVal val="ppt_y"/>
                                          </p:val>
                                        </p:tav>
                                        <p:tav tm="100000">
                                          <p:val>
                                            <p:strVal val="1+ppt_h/2"/>
                                          </p:val>
                                        </p:tav>
                                      </p:tavLst>
                                    </p:anim>
                                    <p:set>
                                      <p:cBhvr>
                                        <p:cTn id="58" dur="1" fill="hold">
                                          <p:stCondLst>
                                            <p:cond delay="499"/>
                                          </p:stCondLst>
                                        </p:cTn>
                                        <p:tgtEl>
                                          <p:spTgt spid="44"/>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67"/>
                                        </p:tgtEl>
                                      </p:cBhvr>
                                    </p:animEffect>
                                    <p:set>
                                      <p:cBhvr>
                                        <p:cTn id="61" dur="1" fill="hold">
                                          <p:stCondLst>
                                            <p:cond delay="499"/>
                                          </p:stCondLst>
                                        </p:cTn>
                                        <p:tgtEl>
                                          <p:spTgt spid="67"/>
                                        </p:tgtEl>
                                        <p:attrNameLst>
                                          <p:attrName>style.visibility</p:attrName>
                                        </p:attrNameLst>
                                      </p:cBhvr>
                                      <p:to>
                                        <p:strVal val="hidden"/>
                                      </p:to>
                                    </p:set>
                                  </p:childTnLst>
                                </p:cTn>
                              </p:par>
                            </p:childTnLst>
                          </p:cTn>
                        </p:par>
                        <p:par>
                          <p:cTn id="62" fill="hold">
                            <p:stCondLst>
                              <p:cond delay="500"/>
                            </p:stCondLst>
                            <p:childTnLst>
                              <p:par>
                                <p:cTn id="63" presetID="2" presetClass="exit" presetSubtype="4" fill="hold" nodeType="afterEffect">
                                  <p:stCondLst>
                                    <p:cond delay="0"/>
                                  </p:stCondLst>
                                  <p:childTnLst>
                                    <p:anim calcmode="lin" valueType="num">
                                      <p:cBhvr additive="base">
                                        <p:cTn id="64" dur="500"/>
                                        <p:tgtEl>
                                          <p:spTgt spid="46"/>
                                        </p:tgtEl>
                                        <p:attrNameLst>
                                          <p:attrName>ppt_x</p:attrName>
                                        </p:attrNameLst>
                                      </p:cBhvr>
                                      <p:tavLst>
                                        <p:tav tm="0">
                                          <p:val>
                                            <p:strVal val="ppt_x"/>
                                          </p:val>
                                        </p:tav>
                                        <p:tav tm="100000">
                                          <p:val>
                                            <p:strVal val="ppt_x"/>
                                          </p:val>
                                        </p:tav>
                                      </p:tavLst>
                                    </p:anim>
                                    <p:anim calcmode="lin" valueType="num">
                                      <p:cBhvr additive="base">
                                        <p:cTn id="65" dur="500"/>
                                        <p:tgtEl>
                                          <p:spTgt spid="46"/>
                                        </p:tgtEl>
                                        <p:attrNameLst>
                                          <p:attrName>ppt_y</p:attrName>
                                        </p:attrNameLst>
                                      </p:cBhvr>
                                      <p:tavLst>
                                        <p:tav tm="0">
                                          <p:val>
                                            <p:strVal val="ppt_y"/>
                                          </p:val>
                                        </p:tav>
                                        <p:tav tm="100000">
                                          <p:val>
                                            <p:strVal val="1+ppt_h/2"/>
                                          </p:val>
                                        </p:tav>
                                      </p:tavLst>
                                    </p:anim>
                                    <p:set>
                                      <p:cBhvr>
                                        <p:cTn id="66" dur="1" fill="hold">
                                          <p:stCondLst>
                                            <p:cond delay="499"/>
                                          </p:stCondLst>
                                        </p:cTn>
                                        <p:tgtEl>
                                          <p:spTgt spid="46"/>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66"/>
                                        </p:tgtEl>
                                      </p:cBhvr>
                                    </p:animEffect>
                                    <p:set>
                                      <p:cBhvr>
                                        <p:cTn id="69" dur="1" fill="hold">
                                          <p:stCondLst>
                                            <p:cond delay="499"/>
                                          </p:stCondLst>
                                        </p:cTn>
                                        <p:tgtEl>
                                          <p:spTgt spid="66"/>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2" presetClass="entr" presetSubtype="1" fill="hold" nodeType="clickEffect">
                                  <p:stCondLst>
                                    <p:cond delay="0"/>
                                  </p:stCondLst>
                                  <p:childTnLst>
                                    <p:set>
                                      <p:cBhvr>
                                        <p:cTn id="73" dur="1" fill="hold">
                                          <p:stCondLst>
                                            <p:cond delay="0"/>
                                          </p:stCondLst>
                                        </p:cTn>
                                        <p:tgtEl>
                                          <p:spTgt spid="49"/>
                                        </p:tgtEl>
                                        <p:attrNameLst>
                                          <p:attrName>style.visibility</p:attrName>
                                        </p:attrNameLst>
                                      </p:cBhvr>
                                      <p:to>
                                        <p:strVal val="visible"/>
                                      </p:to>
                                    </p:set>
                                    <p:anim calcmode="lin" valueType="num">
                                      <p:cBhvr additive="base">
                                        <p:cTn id="74" dur="500" fill="hold"/>
                                        <p:tgtEl>
                                          <p:spTgt spid="49"/>
                                        </p:tgtEl>
                                        <p:attrNameLst>
                                          <p:attrName>ppt_x</p:attrName>
                                        </p:attrNameLst>
                                      </p:cBhvr>
                                      <p:tavLst>
                                        <p:tav tm="0">
                                          <p:val>
                                            <p:strVal val="#ppt_x"/>
                                          </p:val>
                                        </p:tav>
                                        <p:tav tm="100000">
                                          <p:val>
                                            <p:strVal val="#ppt_x"/>
                                          </p:val>
                                        </p:tav>
                                      </p:tavLst>
                                    </p:anim>
                                    <p:anim calcmode="lin" valueType="num">
                                      <p:cBhvr additive="base">
                                        <p:cTn id="75" dur="500" fill="hold"/>
                                        <p:tgtEl>
                                          <p:spTgt spid="49"/>
                                        </p:tgtEl>
                                        <p:attrNameLst>
                                          <p:attrName>ppt_y</p:attrName>
                                        </p:attrNameLst>
                                      </p:cBhvr>
                                      <p:tavLst>
                                        <p:tav tm="0">
                                          <p:val>
                                            <p:strVal val="0-#ppt_h/2"/>
                                          </p:val>
                                        </p:tav>
                                        <p:tav tm="100000">
                                          <p:val>
                                            <p:strVal val="#ppt_y"/>
                                          </p:val>
                                        </p:tav>
                                      </p:tavLst>
                                    </p:anim>
                                  </p:childTnLst>
                                </p:cTn>
                              </p:par>
                              <p:par>
                                <p:cTn id="76" presetID="10" presetClass="entr" presetSubtype="0" fill="hold" grpId="2" nodeType="withEffect">
                                  <p:stCondLst>
                                    <p:cond delay="400"/>
                                  </p:stCondLst>
                                  <p:childTnLst>
                                    <p:set>
                                      <p:cBhvr>
                                        <p:cTn id="77" dur="1" fill="hold">
                                          <p:stCondLst>
                                            <p:cond delay="0"/>
                                          </p:stCondLst>
                                        </p:cTn>
                                        <p:tgtEl>
                                          <p:spTgt spid="67"/>
                                        </p:tgtEl>
                                        <p:attrNameLst>
                                          <p:attrName>style.visibility</p:attrName>
                                        </p:attrNameLst>
                                      </p:cBhvr>
                                      <p:to>
                                        <p:strVal val="visible"/>
                                      </p:to>
                                    </p:set>
                                    <p:animEffect transition="in" filter="fade">
                                      <p:cBhvr>
                                        <p:cTn id="78" dur="500"/>
                                        <p:tgtEl>
                                          <p:spTgt spid="67"/>
                                        </p:tgtEl>
                                      </p:cBhvr>
                                    </p:animEffect>
                                  </p:childTnLst>
                                </p:cTn>
                              </p:par>
                            </p:childTnLst>
                          </p:cTn>
                        </p:par>
                      </p:childTnLst>
                    </p:cTn>
                  </p:par>
                  <p:par>
                    <p:cTn id="79" fill="hold">
                      <p:stCondLst>
                        <p:cond delay="indefinite"/>
                      </p:stCondLst>
                      <p:childTnLst>
                        <p:par>
                          <p:cTn id="80" fill="hold">
                            <p:stCondLst>
                              <p:cond delay="0"/>
                            </p:stCondLst>
                            <p:childTnLst>
                              <p:par>
                                <p:cTn id="81" presetID="2" presetClass="exit" presetSubtype="4" fill="hold" nodeType="clickEffect">
                                  <p:stCondLst>
                                    <p:cond delay="0"/>
                                  </p:stCondLst>
                                  <p:childTnLst>
                                    <p:anim calcmode="lin" valueType="num">
                                      <p:cBhvr additive="base">
                                        <p:cTn id="82" dur="500"/>
                                        <p:tgtEl>
                                          <p:spTgt spid="39"/>
                                        </p:tgtEl>
                                        <p:attrNameLst>
                                          <p:attrName>ppt_x</p:attrName>
                                        </p:attrNameLst>
                                      </p:cBhvr>
                                      <p:tavLst>
                                        <p:tav tm="0">
                                          <p:val>
                                            <p:strVal val="ppt_x"/>
                                          </p:val>
                                        </p:tav>
                                        <p:tav tm="100000">
                                          <p:val>
                                            <p:strVal val="ppt_x"/>
                                          </p:val>
                                        </p:tav>
                                      </p:tavLst>
                                    </p:anim>
                                    <p:anim calcmode="lin" valueType="num">
                                      <p:cBhvr additive="base">
                                        <p:cTn id="83" dur="500"/>
                                        <p:tgtEl>
                                          <p:spTgt spid="39"/>
                                        </p:tgtEl>
                                        <p:attrNameLst>
                                          <p:attrName>ppt_y</p:attrName>
                                        </p:attrNameLst>
                                      </p:cBhvr>
                                      <p:tavLst>
                                        <p:tav tm="0">
                                          <p:val>
                                            <p:strVal val="ppt_y"/>
                                          </p:val>
                                        </p:tav>
                                        <p:tav tm="100000">
                                          <p:val>
                                            <p:strVal val="1+ppt_h/2"/>
                                          </p:val>
                                        </p:tav>
                                      </p:tavLst>
                                    </p:anim>
                                    <p:set>
                                      <p:cBhvr>
                                        <p:cTn id="84" dur="1" fill="hold">
                                          <p:stCondLst>
                                            <p:cond delay="499"/>
                                          </p:stCondLst>
                                        </p:cTn>
                                        <p:tgtEl>
                                          <p:spTgt spid="39"/>
                                        </p:tgtEl>
                                        <p:attrNameLst>
                                          <p:attrName>style.visibility</p:attrName>
                                        </p:attrNameLst>
                                      </p:cBhvr>
                                      <p:to>
                                        <p:strVal val="hidden"/>
                                      </p:to>
                                    </p:set>
                                  </p:childTnLst>
                                </p:cTn>
                              </p:par>
                              <p:par>
                                <p:cTn id="85" presetID="10" presetClass="exit" presetSubtype="0" fill="hold" grpId="2" nodeType="withEffect">
                                  <p:stCondLst>
                                    <p:cond delay="0"/>
                                  </p:stCondLst>
                                  <p:childTnLst>
                                    <p:animEffect transition="out" filter="fade">
                                      <p:cBhvr>
                                        <p:cTn id="86" dur="500"/>
                                        <p:tgtEl>
                                          <p:spTgt spid="68"/>
                                        </p:tgtEl>
                                      </p:cBhvr>
                                    </p:animEffect>
                                    <p:set>
                                      <p:cBhvr>
                                        <p:cTn id="87" dur="1" fill="hold">
                                          <p:stCondLst>
                                            <p:cond delay="499"/>
                                          </p:stCondLst>
                                        </p:cTn>
                                        <p:tgtEl>
                                          <p:spTgt spid="68"/>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51"/>
                                        </p:tgtEl>
                                        <p:attrNameLst>
                                          <p:attrName>style.visibility</p:attrName>
                                        </p:attrNameLst>
                                      </p:cBhvr>
                                      <p:to>
                                        <p:strVal val="visible"/>
                                      </p:to>
                                    </p:set>
                                    <p:animEffect transition="in" filter="fade">
                                      <p:cBhvr>
                                        <p:cTn id="92" dur="500"/>
                                        <p:tgtEl>
                                          <p:spTgt spid="51"/>
                                        </p:tgtEl>
                                      </p:cBhvr>
                                    </p:animEffect>
                                  </p:childTnLst>
                                </p:cTn>
                              </p:par>
                              <p:par>
                                <p:cTn id="93" presetID="10"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500"/>
                                        <p:tgtEl>
                                          <p:spTgt spid="50"/>
                                        </p:tgtEl>
                                      </p:cBhvr>
                                    </p:animEffect>
                                  </p:childTnLst>
                                </p:cTn>
                              </p:par>
                            </p:childTnLst>
                          </p:cTn>
                        </p:par>
                      </p:childTnLst>
                    </p:cTn>
                  </p:par>
                  <p:par>
                    <p:cTn id="96" fill="hold">
                      <p:stCondLst>
                        <p:cond delay="indefinite"/>
                      </p:stCondLst>
                      <p:childTnLst>
                        <p:par>
                          <p:cTn id="97" fill="hold">
                            <p:stCondLst>
                              <p:cond delay="0"/>
                            </p:stCondLst>
                            <p:childTnLst>
                              <p:par>
                                <p:cTn id="98" presetID="2" presetClass="entr" presetSubtype="1" fill="hold" nodeType="clickEffect">
                                  <p:stCondLst>
                                    <p:cond delay="0"/>
                                  </p:stCondLst>
                                  <p:childTnLst>
                                    <p:set>
                                      <p:cBhvr>
                                        <p:cTn id="99" dur="1" fill="hold">
                                          <p:stCondLst>
                                            <p:cond delay="0"/>
                                          </p:stCondLst>
                                        </p:cTn>
                                        <p:tgtEl>
                                          <p:spTgt spid="52"/>
                                        </p:tgtEl>
                                        <p:attrNameLst>
                                          <p:attrName>style.visibility</p:attrName>
                                        </p:attrNameLst>
                                      </p:cBhvr>
                                      <p:to>
                                        <p:strVal val="visible"/>
                                      </p:to>
                                    </p:set>
                                    <p:anim calcmode="lin" valueType="num">
                                      <p:cBhvr additive="base">
                                        <p:cTn id="100" dur="500" fill="hold"/>
                                        <p:tgtEl>
                                          <p:spTgt spid="52"/>
                                        </p:tgtEl>
                                        <p:attrNameLst>
                                          <p:attrName>ppt_x</p:attrName>
                                        </p:attrNameLst>
                                      </p:cBhvr>
                                      <p:tavLst>
                                        <p:tav tm="0">
                                          <p:val>
                                            <p:strVal val="#ppt_x"/>
                                          </p:val>
                                        </p:tav>
                                        <p:tav tm="100000">
                                          <p:val>
                                            <p:strVal val="#ppt_x"/>
                                          </p:val>
                                        </p:tav>
                                      </p:tavLst>
                                    </p:anim>
                                    <p:anim calcmode="lin" valueType="num">
                                      <p:cBhvr additive="base">
                                        <p:cTn id="101" dur="500" fill="hold"/>
                                        <p:tgtEl>
                                          <p:spTgt spid="52"/>
                                        </p:tgtEl>
                                        <p:attrNameLst>
                                          <p:attrName>ppt_y</p:attrName>
                                        </p:attrNameLst>
                                      </p:cBhvr>
                                      <p:tavLst>
                                        <p:tav tm="0">
                                          <p:val>
                                            <p:strVal val="0-#ppt_h/2"/>
                                          </p:val>
                                        </p:tav>
                                        <p:tav tm="100000">
                                          <p:val>
                                            <p:strVal val="#ppt_y"/>
                                          </p:val>
                                        </p:tav>
                                      </p:tavLst>
                                    </p:anim>
                                  </p:childTnLst>
                                </p:cTn>
                              </p:par>
                              <p:par>
                                <p:cTn id="102" presetID="10" presetClass="entr" presetSubtype="0" fill="hold" grpId="3" nodeType="withEffect">
                                  <p:stCondLst>
                                    <p:cond delay="0"/>
                                  </p:stCondLst>
                                  <p:childTnLst>
                                    <p:set>
                                      <p:cBhvr>
                                        <p:cTn id="103" dur="1" fill="hold">
                                          <p:stCondLst>
                                            <p:cond delay="0"/>
                                          </p:stCondLst>
                                        </p:cTn>
                                        <p:tgtEl>
                                          <p:spTgt spid="68"/>
                                        </p:tgtEl>
                                        <p:attrNameLst>
                                          <p:attrName>style.visibility</p:attrName>
                                        </p:attrNameLst>
                                      </p:cBhvr>
                                      <p:to>
                                        <p:strVal val="visible"/>
                                      </p:to>
                                    </p:set>
                                    <p:animEffect transition="in" filter="fade">
                                      <p:cBhvr>
                                        <p:cTn id="104" dur="500"/>
                                        <p:tgtEl>
                                          <p:spTgt spid="68"/>
                                        </p:tgtEl>
                                      </p:cBhvr>
                                    </p:animEffect>
                                  </p:childTnLst>
                                </p:cTn>
                              </p:par>
                            </p:childTnLst>
                          </p:cTn>
                        </p:par>
                        <p:par>
                          <p:cTn id="105" fill="hold">
                            <p:stCondLst>
                              <p:cond delay="500"/>
                            </p:stCondLst>
                            <p:childTnLst>
                              <p:par>
                                <p:cTn id="106" presetID="2" presetClass="entr" presetSubtype="1" fill="hold" nodeType="afterEffect">
                                  <p:stCondLst>
                                    <p:cond delay="0"/>
                                  </p:stCondLst>
                                  <p:childTnLst>
                                    <p:set>
                                      <p:cBhvr>
                                        <p:cTn id="107" dur="1" fill="hold">
                                          <p:stCondLst>
                                            <p:cond delay="0"/>
                                          </p:stCondLst>
                                        </p:cTn>
                                        <p:tgtEl>
                                          <p:spTgt spid="53"/>
                                        </p:tgtEl>
                                        <p:attrNameLst>
                                          <p:attrName>style.visibility</p:attrName>
                                        </p:attrNameLst>
                                      </p:cBhvr>
                                      <p:to>
                                        <p:strVal val="visible"/>
                                      </p:to>
                                    </p:set>
                                    <p:anim calcmode="lin" valueType="num">
                                      <p:cBhvr additive="base">
                                        <p:cTn id="108" dur="500" fill="hold"/>
                                        <p:tgtEl>
                                          <p:spTgt spid="53"/>
                                        </p:tgtEl>
                                        <p:attrNameLst>
                                          <p:attrName>ppt_x</p:attrName>
                                        </p:attrNameLst>
                                      </p:cBhvr>
                                      <p:tavLst>
                                        <p:tav tm="0">
                                          <p:val>
                                            <p:strVal val="#ppt_x"/>
                                          </p:val>
                                        </p:tav>
                                        <p:tav tm="100000">
                                          <p:val>
                                            <p:strVal val="#ppt_x"/>
                                          </p:val>
                                        </p:tav>
                                      </p:tavLst>
                                    </p:anim>
                                    <p:anim calcmode="lin" valueType="num">
                                      <p:cBhvr additive="base">
                                        <p:cTn id="109" dur="500" fill="hold"/>
                                        <p:tgtEl>
                                          <p:spTgt spid="53"/>
                                        </p:tgtEl>
                                        <p:attrNameLst>
                                          <p:attrName>ppt_y</p:attrName>
                                        </p:attrNameLst>
                                      </p:cBhvr>
                                      <p:tavLst>
                                        <p:tav tm="0">
                                          <p:val>
                                            <p:strVal val="0-#ppt_h/2"/>
                                          </p:val>
                                        </p:tav>
                                        <p:tav tm="100000">
                                          <p:val>
                                            <p:strVal val="#ppt_y"/>
                                          </p:val>
                                        </p:tav>
                                      </p:tavLst>
                                    </p:anim>
                                  </p:childTnLst>
                                </p:cTn>
                              </p:par>
                              <p:par>
                                <p:cTn id="110" presetID="10" presetClass="entr" presetSubtype="0" fill="hold" grpId="2" nodeType="withEffect">
                                  <p:stCondLst>
                                    <p:cond delay="0"/>
                                  </p:stCondLst>
                                  <p:childTnLst>
                                    <p:set>
                                      <p:cBhvr>
                                        <p:cTn id="111" dur="1" fill="hold">
                                          <p:stCondLst>
                                            <p:cond delay="0"/>
                                          </p:stCondLst>
                                        </p:cTn>
                                        <p:tgtEl>
                                          <p:spTgt spid="66"/>
                                        </p:tgtEl>
                                        <p:attrNameLst>
                                          <p:attrName>style.visibility</p:attrName>
                                        </p:attrNameLst>
                                      </p:cBhvr>
                                      <p:to>
                                        <p:strVal val="visible"/>
                                      </p:to>
                                    </p:set>
                                    <p:animEffect transition="in" filter="fade">
                                      <p:cBhvr>
                                        <p:cTn id="112" dur="500"/>
                                        <p:tgtEl>
                                          <p:spTgt spid="66"/>
                                        </p:tgtEl>
                                      </p:cBhvr>
                                    </p:animEffect>
                                  </p:childTnLst>
                                </p:cTn>
                              </p:par>
                            </p:childTnLst>
                          </p:cTn>
                        </p:par>
                      </p:childTnLst>
                    </p:cTn>
                  </p:par>
                  <p:par>
                    <p:cTn id="113" fill="hold">
                      <p:stCondLst>
                        <p:cond delay="indefinite"/>
                      </p:stCondLst>
                      <p:childTnLst>
                        <p:par>
                          <p:cTn id="114" fill="hold">
                            <p:stCondLst>
                              <p:cond delay="0"/>
                            </p:stCondLst>
                            <p:childTnLst>
                              <p:par>
                                <p:cTn id="115" presetID="2" presetClass="exit" presetSubtype="4" fill="hold" nodeType="clickEffect">
                                  <p:stCondLst>
                                    <p:cond delay="0"/>
                                  </p:stCondLst>
                                  <p:childTnLst>
                                    <p:anim calcmode="lin" valueType="num">
                                      <p:cBhvr additive="base">
                                        <p:cTn id="116" dur="500"/>
                                        <p:tgtEl>
                                          <p:spTgt spid="52"/>
                                        </p:tgtEl>
                                        <p:attrNameLst>
                                          <p:attrName>ppt_x</p:attrName>
                                        </p:attrNameLst>
                                      </p:cBhvr>
                                      <p:tavLst>
                                        <p:tav tm="0">
                                          <p:val>
                                            <p:strVal val="ppt_x"/>
                                          </p:val>
                                        </p:tav>
                                        <p:tav tm="100000">
                                          <p:val>
                                            <p:strVal val="ppt_x"/>
                                          </p:val>
                                        </p:tav>
                                      </p:tavLst>
                                    </p:anim>
                                    <p:anim calcmode="lin" valueType="num">
                                      <p:cBhvr additive="base">
                                        <p:cTn id="117" dur="500"/>
                                        <p:tgtEl>
                                          <p:spTgt spid="52"/>
                                        </p:tgtEl>
                                        <p:attrNameLst>
                                          <p:attrName>ppt_y</p:attrName>
                                        </p:attrNameLst>
                                      </p:cBhvr>
                                      <p:tavLst>
                                        <p:tav tm="0">
                                          <p:val>
                                            <p:strVal val="ppt_y"/>
                                          </p:val>
                                        </p:tav>
                                        <p:tav tm="100000">
                                          <p:val>
                                            <p:strVal val="1+ppt_h/2"/>
                                          </p:val>
                                        </p:tav>
                                      </p:tavLst>
                                    </p:anim>
                                    <p:set>
                                      <p:cBhvr>
                                        <p:cTn id="118" dur="1" fill="hold">
                                          <p:stCondLst>
                                            <p:cond delay="499"/>
                                          </p:stCondLst>
                                        </p:cTn>
                                        <p:tgtEl>
                                          <p:spTgt spid="52"/>
                                        </p:tgtEl>
                                        <p:attrNameLst>
                                          <p:attrName>style.visibility</p:attrName>
                                        </p:attrNameLst>
                                      </p:cBhvr>
                                      <p:to>
                                        <p:strVal val="hidden"/>
                                      </p:to>
                                    </p:set>
                                  </p:childTnLst>
                                </p:cTn>
                              </p:par>
                              <p:par>
                                <p:cTn id="119" presetID="10" presetClass="exit" presetSubtype="0" fill="hold" grpId="1" nodeType="withEffect">
                                  <p:stCondLst>
                                    <p:cond delay="0"/>
                                  </p:stCondLst>
                                  <p:childTnLst>
                                    <p:animEffect transition="out" filter="fade">
                                      <p:cBhvr>
                                        <p:cTn id="120" dur="500"/>
                                        <p:tgtEl>
                                          <p:spTgt spid="68"/>
                                        </p:tgtEl>
                                      </p:cBhvr>
                                    </p:animEffect>
                                    <p:set>
                                      <p:cBhvr>
                                        <p:cTn id="121" dur="1" fill="hold">
                                          <p:stCondLst>
                                            <p:cond delay="499"/>
                                          </p:stCondLst>
                                        </p:cTn>
                                        <p:tgtEl>
                                          <p:spTgt spid="68"/>
                                        </p:tgtEl>
                                        <p:attrNameLst>
                                          <p:attrName>style.visibility</p:attrName>
                                        </p:attrNameLst>
                                      </p:cBhvr>
                                      <p:to>
                                        <p:strVal val="hidden"/>
                                      </p:to>
                                    </p:set>
                                  </p:childTnLst>
                                </p:cTn>
                              </p:par>
                            </p:childTnLst>
                          </p:cTn>
                        </p:par>
                        <p:par>
                          <p:cTn id="122" fill="hold">
                            <p:stCondLst>
                              <p:cond delay="500"/>
                            </p:stCondLst>
                            <p:childTnLst>
                              <p:par>
                                <p:cTn id="123" presetID="10" presetClass="entr" presetSubtype="0" fill="hold" nodeType="afterEffect">
                                  <p:stCondLst>
                                    <p:cond delay="0"/>
                                  </p:stCondLst>
                                  <p:childTnLst>
                                    <p:set>
                                      <p:cBhvr>
                                        <p:cTn id="124" dur="1" fill="hold">
                                          <p:stCondLst>
                                            <p:cond delay="0"/>
                                          </p:stCondLst>
                                        </p:cTn>
                                        <p:tgtEl>
                                          <p:spTgt spid="54"/>
                                        </p:tgtEl>
                                        <p:attrNameLst>
                                          <p:attrName>style.visibility</p:attrName>
                                        </p:attrNameLst>
                                      </p:cBhvr>
                                      <p:to>
                                        <p:strVal val="visible"/>
                                      </p:to>
                                    </p:set>
                                    <p:animEffect transition="in" filter="fade">
                                      <p:cBhvr>
                                        <p:cTn id="125" dur="500"/>
                                        <p:tgtEl>
                                          <p:spTgt spid="54"/>
                                        </p:tgtEl>
                                      </p:cBhvr>
                                    </p:animEffect>
                                  </p:childTnLst>
                                </p:cTn>
                              </p:par>
                            </p:childTnLst>
                          </p:cTn>
                        </p:par>
                      </p:childTnLst>
                    </p:cTn>
                  </p:par>
                  <p:par>
                    <p:cTn id="126" fill="hold">
                      <p:stCondLst>
                        <p:cond delay="indefinite"/>
                      </p:stCondLst>
                      <p:childTnLst>
                        <p:par>
                          <p:cTn id="127" fill="hold">
                            <p:stCondLst>
                              <p:cond delay="0"/>
                            </p:stCondLst>
                            <p:childTnLst>
                              <p:par>
                                <p:cTn id="128" presetID="2" presetClass="entr" presetSubtype="1" fill="hold" nodeType="clickEffect">
                                  <p:stCondLst>
                                    <p:cond delay="0"/>
                                  </p:stCondLst>
                                  <p:childTnLst>
                                    <p:set>
                                      <p:cBhvr>
                                        <p:cTn id="129" dur="1" fill="hold">
                                          <p:stCondLst>
                                            <p:cond delay="0"/>
                                          </p:stCondLst>
                                        </p:cTn>
                                        <p:tgtEl>
                                          <p:spTgt spid="55"/>
                                        </p:tgtEl>
                                        <p:attrNameLst>
                                          <p:attrName>style.visibility</p:attrName>
                                        </p:attrNameLst>
                                      </p:cBhvr>
                                      <p:to>
                                        <p:strVal val="visible"/>
                                      </p:to>
                                    </p:set>
                                    <p:anim calcmode="lin" valueType="num">
                                      <p:cBhvr additive="base">
                                        <p:cTn id="130" dur="500" fill="hold"/>
                                        <p:tgtEl>
                                          <p:spTgt spid="55"/>
                                        </p:tgtEl>
                                        <p:attrNameLst>
                                          <p:attrName>ppt_x</p:attrName>
                                        </p:attrNameLst>
                                      </p:cBhvr>
                                      <p:tavLst>
                                        <p:tav tm="0">
                                          <p:val>
                                            <p:strVal val="#ppt_x"/>
                                          </p:val>
                                        </p:tav>
                                        <p:tav tm="100000">
                                          <p:val>
                                            <p:strVal val="#ppt_x"/>
                                          </p:val>
                                        </p:tav>
                                      </p:tavLst>
                                    </p:anim>
                                    <p:anim calcmode="lin" valueType="num">
                                      <p:cBhvr additive="base">
                                        <p:cTn id="131" dur="500" fill="hold"/>
                                        <p:tgtEl>
                                          <p:spTgt spid="55"/>
                                        </p:tgtEl>
                                        <p:attrNameLst>
                                          <p:attrName>ppt_y</p:attrName>
                                        </p:attrNameLst>
                                      </p:cBhvr>
                                      <p:tavLst>
                                        <p:tav tm="0">
                                          <p:val>
                                            <p:strVal val="0-#ppt_h/2"/>
                                          </p:val>
                                        </p:tav>
                                        <p:tav tm="100000">
                                          <p:val>
                                            <p:strVal val="#ppt_y"/>
                                          </p:val>
                                        </p:tav>
                                      </p:tavLst>
                                    </p:anim>
                                  </p:childTnLst>
                                </p:cTn>
                              </p:par>
                              <p:par>
                                <p:cTn id="132" presetID="10" presetClass="entr" presetSubtype="0" fill="hold" grpId="4" nodeType="withEffect">
                                  <p:stCondLst>
                                    <p:cond delay="400"/>
                                  </p:stCondLst>
                                  <p:childTnLst>
                                    <p:set>
                                      <p:cBhvr>
                                        <p:cTn id="133" dur="1" fill="hold">
                                          <p:stCondLst>
                                            <p:cond delay="0"/>
                                          </p:stCondLst>
                                        </p:cTn>
                                        <p:tgtEl>
                                          <p:spTgt spid="68"/>
                                        </p:tgtEl>
                                        <p:attrNameLst>
                                          <p:attrName>style.visibility</p:attrName>
                                        </p:attrNameLst>
                                      </p:cBhvr>
                                      <p:to>
                                        <p:strVal val="visible"/>
                                      </p:to>
                                    </p:set>
                                    <p:animEffect transition="in" filter="fade">
                                      <p:cBhvr>
                                        <p:cTn id="134" dur="500"/>
                                        <p:tgtEl>
                                          <p:spTgt spid="68"/>
                                        </p:tgtEl>
                                      </p:cBhvr>
                                    </p:animEffect>
                                  </p:childTnLst>
                                </p:cTn>
                              </p:par>
                            </p:childTnLst>
                          </p:cTn>
                        </p:par>
                        <p:par>
                          <p:cTn id="135" fill="hold">
                            <p:stCondLst>
                              <p:cond delay="900"/>
                            </p:stCondLst>
                            <p:childTnLst>
                              <p:par>
                                <p:cTn id="136" presetID="10" presetClass="entr" presetSubtype="0" fill="hold" nodeType="afterEffect">
                                  <p:stCondLst>
                                    <p:cond delay="0"/>
                                  </p:stCondLst>
                                  <p:childTnLst>
                                    <p:set>
                                      <p:cBhvr>
                                        <p:cTn id="137" dur="1" fill="hold">
                                          <p:stCondLst>
                                            <p:cond delay="0"/>
                                          </p:stCondLst>
                                        </p:cTn>
                                        <p:tgtEl>
                                          <p:spTgt spid="57"/>
                                        </p:tgtEl>
                                        <p:attrNameLst>
                                          <p:attrName>style.visibility</p:attrName>
                                        </p:attrNameLst>
                                      </p:cBhvr>
                                      <p:to>
                                        <p:strVal val="visible"/>
                                      </p:to>
                                    </p:set>
                                    <p:animEffect transition="in" filter="fade">
                                      <p:cBhvr>
                                        <p:cTn id="138" dur="500"/>
                                        <p:tgtEl>
                                          <p:spTgt spid="57"/>
                                        </p:tgtEl>
                                      </p:cBhvr>
                                    </p:animEffect>
                                  </p:childTnLst>
                                </p:cTn>
                              </p:par>
                            </p:childTnLst>
                          </p:cTn>
                        </p:par>
                        <p:par>
                          <p:cTn id="139" fill="hold">
                            <p:stCondLst>
                              <p:cond delay="1400"/>
                            </p:stCondLst>
                            <p:childTnLst>
                              <p:par>
                                <p:cTn id="140" presetID="2" presetClass="entr" presetSubtype="1" fill="hold" nodeType="afterEffect">
                                  <p:stCondLst>
                                    <p:cond delay="0"/>
                                  </p:stCondLst>
                                  <p:childTnLst>
                                    <p:set>
                                      <p:cBhvr>
                                        <p:cTn id="141" dur="1" fill="hold">
                                          <p:stCondLst>
                                            <p:cond delay="0"/>
                                          </p:stCondLst>
                                        </p:cTn>
                                        <p:tgtEl>
                                          <p:spTgt spid="60"/>
                                        </p:tgtEl>
                                        <p:attrNameLst>
                                          <p:attrName>style.visibility</p:attrName>
                                        </p:attrNameLst>
                                      </p:cBhvr>
                                      <p:to>
                                        <p:strVal val="visible"/>
                                      </p:to>
                                    </p:set>
                                    <p:anim calcmode="lin" valueType="num">
                                      <p:cBhvr additive="base">
                                        <p:cTn id="142" dur="500" fill="hold"/>
                                        <p:tgtEl>
                                          <p:spTgt spid="60"/>
                                        </p:tgtEl>
                                        <p:attrNameLst>
                                          <p:attrName>ppt_x</p:attrName>
                                        </p:attrNameLst>
                                      </p:cBhvr>
                                      <p:tavLst>
                                        <p:tav tm="0">
                                          <p:val>
                                            <p:strVal val="#ppt_x"/>
                                          </p:val>
                                        </p:tav>
                                        <p:tav tm="100000">
                                          <p:val>
                                            <p:strVal val="#ppt_x"/>
                                          </p:val>
                                        </p:tav>
                                      </p:tavLst>
                                    </p:anim>
                                    <p:anim calcmode="lin" valueType="num">
                                      <p:cBhvr additive="base">
                                        <p:cTn id="143" dur="500" fill="hold"/>
                                        <p:tgtEl>
                                          <p:spTgt spid="60"/>
                                        </p:tgtEl>
                                        <p:attrNameLst>
                                          <p:attrName>ppt_y</p:attrName>
                                        </p:attrNameLst>
                                      </p:cBhvr>
                                      <p:tavLst>
                                        <p:tav tm="0">
                                          <p:val>
                                            <p:strVal val="0-#ppt_h/2"/>
                                          </p:val>
                                        </p:tav>
                                        <p:tav tm="100000">
                                          <p:val>
                                            <p:strVal val="#ppt_y"/>
                                          </p:val>
                                        </p:tav>
                                      </p:tavLst>
                                    </p:anim>
                                  </p:childTnLst>
                                </p:cTn>
                              </p:par>
                            </p:childTnLst>
                          </p:cTn>
                        </p:par>
                        <p:par>
                          <p:cTn id="144" fill="hold">
                            <p:stCondLst>
                              <p:cond delay="1900"/>
                            </p:stCondLst>
                            <p:childTnLst>
                              <p:par>
                                <p:cTn id="145" presetID="2" presetClass="entr" presetSubtype="1" fill="hold" nodeType="afterEffect">
                                  <p:stCondLst>
                                    <p:cond delay="0"/>
                                  </p:stCondLst>
                                  <p:childTnLst>
                                    <p:set>
                                      <p:cBhvr>
                                        <p:cTn id="146" dur="1" fill="hold">
                                          <p:stCondLst>
                                            <p:cond delay="0"/>
                                          </p:stCondLst>
                                        </p:cTn>
                                        <p:tgtEl>
                                          <p:spTgt spid="59"/>
                                        </p:tgtEl>
                                        <p:attrNameLst>
                                          <p:attrName>style.visibility</p:attrName>
                                        </p:attrNameLst>
                                      </p:cBhvr>
                                      <p:to>
                                        <p:strVal val="visible"/>
                                      </p:to>
                                    </p:set>
                                    <p:anim calcmode="lin" valueType="num">
                                      <p:cBhvr additive="base">
                                        <p:cTn id="147" dur="500" fill="hold"/>
                                        <p:tgtEl>
                                          <p:spTgt spid="59"/>
                                        </p:tgtEl>
                                        <p:attrNameLst>
                                          <p:attrName>ppt_x</p:attrName>
                                        </p:attrNameLst>
                                      </p:cBhvr>
                                      <p:tavLst>
                                        <p:tav tm="0">
                                          <p:val>
                                            <p:strVal val="#ppt_x"/>
                                          </p:val>
                                        </p:tav>
                                        <p:tav tm="100000">
                                          <p:val>
                                            <p:strVal val="#ppt_x"/>
                                          </p:val>
                                        </p:tav>
                                      </p:tavLst>
                                    </p:anim>
                                    <p:anim calcmode="lin" valueType="num">
                                      <p:cBhvr additive="base">
                                        <p:cTn id="148" dur="500" fill="hold"/>
                                        <p:tgtEl>
                                          <p:spTgt spid="59"/>
                                        </p:tgtEl>
                                        <p:attrNameLst>
                                          <p:attrName>ppt_y</p:attrName>
                                        </p:attrNameLst>
                                      </p:cBhvr>
                                      <p:tavLst>
                                        <p:tav tm="0">
                                          <p:val>
                                            <p:strVal val="0-#ppt_h/2"/>
                                          </p:val>
                                        </p:tav>
                                        <p:tav tm="100000">
                                          <p:val>
                                            <p:strVal val="#ppt_y"/>
                                          </p:val>
                                        </p:tav>
                                      </p:tavLst>
                                    </p:anim>
                                  </p:childTnLst>
                                </p:cTn>
                              </p:par>
                            </p:childTnLst>
                          </p:cTn>
                        </p:par>
                        <p:par>
                          <p:cTn id="149" fill="hold">
                            <p:stCondLst>
                              <p:cond delay="2400"/>
                            </p:stCondLst>
                            <p:childTnLst>
                              <p:par>
                                <p:cTn id="150" presetID="2" presetClass="entr" presetSubtype="1" fill="hold" nodeType="afterEffect">
                                  <p:stCondLst>
                                    <p:cond delay="0"/>
                                  </p:stCondLst>
                                  <p:childTnLst>
                                    <p:set>
                                      <p:cBhvr>
                                        <p:cTn id="151" dur="1" fill="hold">
                                          <p:stCondLst>
                                            <p:cond delay="0"/>
                                          </p:stCondLst>
                                        </p:cTn>
                                        <p:tgtEl>
                                          <p:spTgt spid="58"/>
                                        </p:tgtEl>
                                        <p:attrNameLst>
                                          <p:attrName>style.visibility</p:attrName>
                                        </p:attrNameLst>
                                      </p:cBhvr>
                                      <p:to>
                                        <p:strVal val="visible"/>
                                      </p:to>
                                    </p:set>
                                    <p:anim calcmode="lin" valueType="num">
                                      <p:cBhvr additive="base">
                                        <p:cTn id="152" dur="500" fill="hold"/>
                                        <p:tgtEl>
                                          <p:spTgt spid="58"/>
                                        </p:tgtEl>
                                        <p:attrNameLst>
                                          <p:attrName>ppt_x</p:attrName>
                                        </p:attrNameLst>
                                      </p:cBhvr>
                                      <p:tavLst>
                                        <p:tav tm="0">
                                          <p:val>
                                            <p:strVal val="#ppt_x"/>
                                          </p:val>
                                        </p:tav>
                                        <p:tav tm="100000">
                                          <p:val>
                                            <p:strVal val="#ppt_x"/>
                                          </p:val>
                                        </p:tav>
                                      </p:tavLst>
                                    </p:anim>
                                    <p:anim calcmode="lin" valueType="num">
                                      <p:cBhvr additive="base">
                                        <p:cTn id="153" dur="500" fill="hold"/>
                                        <p:tgtEl>
                                          <p:spTgt spid="58"/>
                                        </p:tgtEl>
                                        <p:attrNameLst>
                                          <p:attrName>ppt_y</p:attrName>
                                        </p:attrNameLst>
                                      </p:cBhvr>
                                      <p:tavLst>
                                        <p:tav tm="0">
                                          <p:val>
                                            <p:strVal val="0-#ppt_h/2"/>
                                          </p:val>
                                        </p:tav>
                                        <p:tav tm="100000">
                                          <p:val>
                                            <p:strVal val="#ppt_y"/>
                                          </p:val>
                                        </p:tav>
                                      </p:tavLst>
                                    </p:anim>
                                  </p:childTnLst>
                                </p:cTn>
                              </p:par>
                            </p:childTnLst>
                          </p:cTn>
                        </p:par>
                        <p:par>
                          <p:cTn id="154" fill="hold">
                            <p:stCondLst>
                              <p:cond delay="2900"/>
                            </p:stCondLst>
                            <p:childTnLst>
                              <p:par>
                                <p:cTn id="155" presetID="2" presetClass="entr" presetSubtype="1" fill="hold" nodeType="afterEffect">
                                  <p:stCondLst>
                                    <p:cond delay="0"/>
                                  </p:stCondLst>
                                  <p:childTnLst>
                                    <p:set>
                                      <p:cBhvr>
                                        <p:cTn id="156" dur="1" fill="hold">
                                          <p:stCondLst>
                                            <p:cond delay="0"/>
                                          </p:stCondLst>
                                        </p:cTn>
                                        <p:tgtEl>
                                          <p:spTgt spid="56"/>
                                        </p:tgtEl>
                                        <p:attrNameLst>
                                          <p:attrName>style.visibility</p:attrName>
                                        </p:attrNameLst>
                                      </p:cBhvr>
                                      <p:to>
                                        <p:strVal val="visible"/>
                                      </p:to>
                                    </p:set>
                                    <p:anim calcmode="lin" valueType="num">
                                      <p:cBhvr additive="base">
                                        <p:cTn id="157" dur="500" fill="hold"/>
                                        <p:tgtEl>
                                          <p:spTgt spid="56"/>
                                        </p:tgtEl>
                                        <p:attrNameLst>
                                          <p:attrName>ppt_x</p:attrName>
                                        </p:attrNameLst>
                                      </p:cBhvr>
                                      <p:tavLst>
                                        <p:tav tm="0">
                                          <p:val>
                                            <p:strVal val="#ppt_x"/>
                                          </p:val>
                                        </p:tav>
                                        <p:tav tm="100000">
                                          <p:val>
                                            <p:strVal val="#ppt_x"/>
                                          </p:val>
                                        </p:tav>
                                      </p:tavLst>
                                    </p:anim>
                                    <p:anim calcmode="lin" valueType="num">
                                      <p:cBhvr additive="base">
                                        <p:cTn id="158" dur="500" fill="hold"/>
                                        <p:tgtEl>
                                          <p:spTgt spid="56"/>
                                        </p:tgtEl>
                                        <p:attrNameLst>
                                          <p:attrName>ppt_y</p:attrName>
                                        </p:attrNameLst>
                                      </p:cBhvr>
                                      <p:tavLst>
                                        <p:tav tm="0">
                                          <p:val>
                                            <p:strVal val="0-#ppt_h/2"/>
                                          </p:val>
                                        </p:tav>
                                        <p:tav tm="100000">
                                          <p:val>
                                            <p:strVal val="#ppt_y"/>
                                          </p:val>
                                        </p:tav>
                                      </p:tavLst>
                                    </p:anim>
                                  </p:childTnLst>
                                </p:cTn>
                              </p:par>
                            </p:childTnLst>
                          </p:cTn>
                        </p:par>
                        <p:par>
                          <p:cTn id="159" fill="hold">
                            <p:stCondLst>
                              <p:cond delay="3400"/>
                            </p:stCondLst>
                            <p:childTnLst>
                              <p:par>
                                <p:cTn id="160" presetID="2" presetClass="entr" presetSubtype="1" fill="hold" nodeType="afterEffect">
                                  <p:stCondLst>
                                    <p:cond delay="0"/>
                                  </p:stCondLst>
                                  <p:childTnLst>
                                    <p:set>
                                      <p:cBhvr>
                                        <p:cTn id="161" dur="1" fill="hold">
                                          <p:stCondLst>
                                            <p:cond delay="0"/>
                                          </p:stCondLst>
                                        </p:cTn>
                                        <p:tgtEl>
                                          <p:spTgt spid="64"/>
                                        </p:tgtEl>
                                        <p:attrNameLst>
                                          <p:attrName>style.visibility</p:attrName>
                                        </p:attrNameLst>
                                      </p:cBhvr>
                                      <p:to>
                                        <p:strVal val="visible"/>
                                      </p:to>
                                    </p:set>
                                    <p:anim calcmode="lin" valueType="num">
                                      <p:cBhvr additive="base">
                                        <p:cTn id="162" dur="500" fill="hold"/>
                                        <p:tgtEl>
                                          <p:spTgt spid="64"/>
                                        </p:tgtEl>
                                        <p:attrNameLst>
                                          <p:attrName>ppt_x</p:attrName>
                                        </p:attrNameLst>
                                      </p:cBhvr>
                                      <p:tavLst>
                                        <p:tav tm="0">
                                          <p:val>
                                            <p:strVal val="#ppt_x"/>
                                          </p:val>
                                        </p:tav>
                                        <p:tav tm="100000">
                                          <p:val>
                                            <p:strVal val="#ppt_x"/>
                                          </p:val>
                                        </p:tav>
                                      </p:tavLst>
                                    </p:anim>
                                    <p:anim calcmode="lin" valueType="num">
                                      <p:cBhvr additive="base">
                                        <p:cTn id="163" dur="500" fill="hold"/>
                                        <p:tgtEl>
                                          <p:spTgt spid="64"/>
                                        </p:tgtEl>
                                        <p:attrNameLst>
                                          <p:attrName>ppt_y</p:attrName>
                                        </p:attrNameLst>
                                      </p:cBhvr>
                                      <p:tavLst>
                                        <p:tav tm="0">
                                          <p:val>
                                            <p:strVal val="0-#ppt_h/2"/>
                                          </p:val>
                                        </p:tav>
                                        <p:tav tm="100000">
                                          <p:val>
                                            <p:strVal val="#ppt_y"/>
                                          </p:val>
                                        </p:tav>
                                      </p:tavLst>
                                    </p:anim>
                                  </p:childTnLst>
                                </p:cTn>
                              </p:par>
                            </p:childTnLst>
                          </p:cTn>
                        </p:par>
                        <p:par>
                          <p:cTn id="164" fill="hold">
                            <p:stCondLst>
                              <p:cond delay="3900"/>
                            </p:stCondLst>
                            <p:childTnLst>
                              <p:par>
                                <p:cTn id="165" presetID="2" presetClass="entr" presetSubtype="1" fill="hold" nodeType="afterEffect">
                                  <p:stCondLst>
                                    <p:cond delay="0"/>
                                  </p:stCondLst>
                                  <p:childTnLst>
                                    <p:set>
                                      <p:cBhvr>
                                        <p:cTn id="166" dur="1" fill="hold">
                                          <p:stCondLst>
                                            <p:cond delay="0"/>
                                          </p:stCondLst>
                                        </p:cTn>
                                        <p:tgtEl>
                                          <p:spTgt spid="63"/>
                                        </p:tgtEl>
                                        <p:attrNameLst>
                                          <p:attrName>style.visibility</p:attrName>
                                        </p:attrNameLst>
                                      </p:cBhvr>
                                      <p:to>
                                        <p:strVal val="visible"/>
                                      </p:to>
                                    </p:set>
                                    <p:anim calcmode="lin" valueType="num">
                                      <p:cBhvr additive="base">
                                        <p:cTn id="167" dur="500" fill="hold"/>
                                        <p:tgtEl>
                                          <p:spTgt spid="63"/>
                                        </p:tgtEl>
                                        <p:attrNameLst>
                                          <p:attrName>ppt_x</p:attrName>
                                        </p:attrNameLst>
                                      </p:cBhvr>
                                      <p:tavLst>
                                        <p:tav tm="0">
                                          <p:val>
                                            <p:strVal val="#ppt_x"/>
                                          </p:val>
                                        </p:tav>
                                        <p:tav tm="100000">
                                          <p:val>
                                            <p:strVal val="#ppt_x"/>
                                          </p:val>
                                        </p:tav>
                                      </p:tavLst>
                                    </p:anim>
                                    <p:anim calcmode="lin" valueType="num">
                                      <p:cBhvr additive="base">
                                        <p:cTn id="168" dur="500" fill="hold"/>
                                        <p:tgtEl>
                                          <p:spTgt spid="63"/>
                                        </p:tgtEl>
                                        <p:attrNameLst>
                                          <p:attrName>ppt_y</p:attrName>
                                        </p:attrNameLst>
                                      </p:cBhvr>
                                      <p:tavLst>
                                        <p:tav tm="0">
                                          <p:val>
                                            <p:strVal val="0-#ppt_h/2"/>
                                          </p:val>
                                        </p:tav>
                                        <p:tav tm="100000">
                                          <p:val>
                                            <p:strVal val="#ppt_y"/>
                                          </p:val>
                                        </p:tav>
                                      </p:tavLst>
                                    </p:anim>
                                  </p:childTnLst>
                                </p:cTn>
                              </p:par>
                            </p:childTnLst>
                          </p:cTn>
                        </p:par>
                        <p:par>
                          <p:cTn id="169" fill="hold">
                            <p:stCondLst>
                              <p:cond delay="4400"/>
                            </p:stCondLst>
                            <p:childTnLst>
                              <p:par>
                                <p:cTn id="170" presetID="2" presetClass="entr" presetSubtype="1" fill="hold" nodeType="afterEffect">
                                  <p:stCondLst>
                                    <p:cond delay="0"/>
                                  </p:stCondLst>
                                  <p:childTnLst>
                                    <p:set>
                                      <p:cBhvr>
                                        <p:cTn id="171" dur="1" fill="hold">
                                          <p:stCondLst>
                                            <p:cond delay="0"/>
                                          </p:stCondLst>
                                        </p:cTn>
                                        <p:tgtEl>
                                          <p:spTgt spid="62"/>
                                        </p:tgtEl>
                                        <p:attrNameLst>
                                          <p:attrName>style.visibility</p:attrName>
                                        </p:attrNameLst>
                                      </p:cBhvr>
                                      <p:to>
                                        <p:strVal val="visible"/>
                                      </p:to>
                                    </p:set>
                                    <p:anim calcmode="lin" valueType="num">
                                      <p:cBhvr additive="base">
                                        <p:cTn id="172" dur="500" fill="hold"/>
                                        <p:tgtEl>
                                          <p:spTgt spid="62"/>
                                        </p:tgtEl>
                                        <p:attrNameLst>
                                          <p:attrName>ppt_x</p:attrName>
                                        </p:attrNameLst>
                                      </p:cBhvr>
                                      <p:tavLst>
                                        <p:tav tm="0">
                                          <p:val>
                                            <p:strVal val="#ppt_x"/>
                                          </p:val>
                                        </p:tav>
                                        <p:tav tm="100000">
                                          <p:val>
                                            <p:strVal val="#ppt_x"/>
                                          </p:val>
                                        </p:tav>
                                      </p:tavLst>
                                    </p:anim>
                                    <p:anim calcmode="lin" valueType="num">
                                      <p:cBhvr additive="base">
                                        <p:cTn id="173" dur="500" fill="hold"/>
                                        <p:tgtEl>
                                          <p:spTgt spid="62"/>
                                        </p:tgtEl>
                                        <p:attrNameLst>
                                          <p:attrName>ppt_y</p:attrName>
                                        </p:attrNameLst>
                                      </p:cBhvr>
                                      <p:tavLst>
                                        <p:tav tm="0">
                                          <p:val>
                                            <p:strVal val="0-#ppt_h/2"/>
                                          </p:val>
                                        </p:tav>
                                        <p:tav tm="100000">
                                          <p:val>
                                            <p:strVal val="#ppt_y"/>
                                          </p:val>
                                        </p:tav>
                                      </p:tavLst>
                                    </p:anim>
                                  </p:childTnLst>
                                </p:cTn>
                              </p:par>
                            </p:childTnLst>
                          </p:cTn>
                        </p:par>
                        <p:par>
                          <p:cTn id="174" fill="hold">
                            <p:stCondLst>
                              <p:cond delay="4900"/>
                            </p:stCondLst>
                            <p:childTnLst>
                              <p:par>
                                <p:cTn id="175" presetID="2" presetClass="entr" presetSubtype="1" fill="hold" nodeType="afterEffect">
                                  <p:stCondLst>
                                    <p:cond delay="0"/>
                                  </p:stCondLst>
                                  <p:childTnLst>
                                    <p:set>
                                      <p:cBhvr>
                                        <p:cTn id="176" dur="1" fill="hold">
                                          <p:stCondLst>
                                            <p:cond delay="0"/>
                                          </p:stCondLst>
                                        </p:cTn>
                                        <p:tgtEl>
                                          <p:spTgt spid="61"/>
                                        </p:tgtEl>
                                        <p:attrNameLst>
                                          <p:attrName>style.visibility</p:attrName>
                                        </p:attrNameLst>
                                      </p:cBhvr>
                                      <p:to>
                                        <p:strVal val="visible"/>
                                      </p:to>
                                    </p:set>
                                    <p:anim calcmode="lin" valueType="num">
                                      <p:cBhvr additive="base">
                                        <p:cTn id="177" dur="500" fill="hold"/>
                                        <p:tgtEl>
                                          <p:spTgt spid="61"/>
                                        </p:tgtEl>
                                        <p:attrNameLst>
                                          <p:attrName>ppt_x</p:attrName>
                                        </p:attrNameLst>
                                      </p:cBhvr>
                                      <p:tavLst>
                                        <p:tav tm="0">
                                          <p:val>
                                            <p:strVal val="#ppt_x"/>
                                          </p:val>
                                        </p:tav>
                                        <p:tav tm="100000">
                                          <p:val>
                                            <p:strVal val="#ppt_x"/>
                                          </p:val>
                                        </p:tav>
                                      </p:tavLst>
                                    </p:anim>
                                    <p:anim calcmode="lin" valueType="num">
                                      <p:cBhvr additive="base">
                                        <p:cTn id="178" dur="500" fill="hold"/>
                                        <p:tgtEl>
                                          <p:spTgt spid="6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6" grpId="1" animBg="1"/>
      <p:bldP spid="66" grpId="2" animBg="1"/>
      <p:bldP spid="67" grpId="0" animBg="1"/>
      <p:bldP spid="67" grpId="1" animBg="1"/>
      <p:bldP spid="67" grpId="2" animBg="1"/>
      <p:bldP spid="68" grpId="0" animBg="1"/>
      <p:bldP spid="68" grpId="1" animBg="1"/>
      <p:bldP spid="68" grpId="2" animBg="1"/>
      <p:bldP spid="68" grpId="3" animBg="1"/>
      <p:bldP spid="68" grpId="4"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049" y="281082"/>
            <a:ext cx="8760170" cy="706864"/>
          </a:xfrm>
        </p:spPr>
        <p:txBody>
          <a:bodyPr>
            <a:normAutofit fontScale="90000"/>
          </a:bodyPr>
          <a:lstStyle/>
          <a:p>
            <a:r>
              <a:rPr lang="en-US" dirty="0"/>
              <a:t>Synchronous Code</a:t>
            </a:r>
          </a:p>
        </p:txBody>
      </p:sp>
      <p:sp>
        <p:nvSpPr>
          <p:cNvPr id="3" name="Text Placeholder 2"/>
          <p:cNvSpPr>
            <a:spLocks noGrp="1"/>
          </p:cNvSpPr>
          <p:nvPr>
            <p:ph type="body" sz="quarter" idx="10"/>
          </p:nvPr>
        </p:nvSpPr>
        <p:spPr>
          <a:xfrm>
            <a:off x="476102" y="1197955"/>
            <a:ext cx="10624780" cy="4606708"/>
          </a:xfrm>
          <a:solidFill>
            <a:schemeClr val="tx1"/>
          </a:solidFill>
        </p:spPr>
        <p:txBody>
          <a:bodyPr>
            <a:normAutofit fontScale="77500" lnSpcReduction="20000"/>
          </a:bodyPr>
          <a:lstStyle/>
          <a:p>
            <a:endParaRPr lang="en-US" sz="1765" dirty="0">
              <a:solidFill>
                <a:srgbClr val="0000FF"/>
              </a:solidFill>
              <a:highlight>
                <a:srgbClr val="FFFFFF"/>
              </a:highlight>
            </a:endParaRPr>
          </a:p>
          <a:p>
            <a:r>
              <a:rPr lang="en-US" sz="1765" dirty="0">
                <a:solidFill>
                  <a:srgbClr val="008000"/>
                </a:solidFill>
                <a:highlight>
                  <a:srgbClr val="FFFFFF"/>
                </a:highlight>
              </a:rPr>
              <a:t>// table1.DataSource = </a:t>
            </a:r>
            <a:r>
              <a:rPr lang="en-US" sz="1765" dirty="0" err="1" smtClean="0">
                <a:solidFill>
                  <a:srgbClr val="008000"/>
                </a:solidFill>
                <a:highlight>
                  <a:srgbClr val="FFFFFF"/>
                </a:highlight>
              </a:rPr>
              <a:t>LoadInstrumentsSequentially</a:t>
            </a:r>
            <a:r>
              <a:rPr lang="en-US" sz="1765" dirty="0" smtClean="0">
                <a:solidFill>
                  <a:srgbClr val="008000"/>
                </a:solidFill>
                <a:highlight>
                  <a:srgbClr val="FFFFFF"/>
                </a:highlight>
              </a:rPr>
              <a:t>(1,5</a:t>
            </a:r>
            <a:r>
              <a:rPr lang="en-US" sz="1765" dirty="0">
                <a:solidFill>
                  <a:srgbClr val="008000"/>
                </a:solidFill>
                <a:highlight>
                  <a:srgbClr val="FFFFFF"/>
                </a:highlight>
              </a:rPr>
              <a:t>);</a:t>
            </a:r>
          </a:p>
          <a:p>
            <a:r>
              <a:rPr lang="en-US" sz="1765" dirty="0">
                <a:solidFill>
                  <a:srgbClr val="008000"/>
                </a:solidFill>
                <a:highlight>
                  <a:srgbClr val="FFFFFF"/>
                </a:highlight>
              </a:rPr>
              <a:t>// table1.DataBind();</a:t>
            </a:r>
          </a:p>
          <a:p>
            <a:endParaRPr lang="en-US" sz="1765" dirty="0">
              <a:solidFill>
                <a:srgbClr val="0000FF"/>
              </a:solidFill>
              <a:highlight>
                <a:srgbClr val="FFFFFF"/>
              </a:highlight>
            </a:endParaRPr>
          </a:p>
          <a:p>
            <a:r>
              <a:rPr lang="en-US" sz="1765" dirty="0">
                <a:solidFill>
                  <a:srgbClr val="0000FF"/>
                </a:solidFill>
                <a:highlight>
                  <a:srgbClr val="FFFFFF"/>
                </a:highlight>
              </a:rPr>
              <a:t>public</a:t>
            </a:r>
            <a:r>
              <a:rPr lang="en-US" sz="1765" dirty="0">
                <a:solidFill>
                  <a:srgbClr val="000000"/>
                </a:solidFill>
                <a:highlight>
                  <a:srgbClr val="FFFFFF"/>
                </a:highlight>
              </a:rPr>
              <a:t> </a:t>
            </a:r>
            <a:r>
              <a:rPr lang="en-US" sz="1765" dirty="0" smtClean="0">
                <a:solidFill>
                  <a:srgbClr val="2B91AF"/>
                </a:solidFill>
                <a:highlight>
                  <a:srgbClr val="FFFFFF"/>
                </a:highlight>
              </a:rPr>
              <a:t>List</a:t>
            </a:r>
            <a:r>
              <a:rPr lang="en-US" sz="1765" dirty="0" smtClean="0">
                <a:solidFill>
                  <a:srgbClr val="000000"/>
                </a:solidFill>
                <a:highlight>
                  <a:srgbClr val="FFFFFF"/>
                </a:highlight>
              </a:rPr>
              <a:t>&lt;</a:t>
            </a:r>
            <a:r>
              <a:rPr lang="en-US" sz="1765" dirty="0">
                <a:solidFill>
                  <a:srgbClr val="2B91AF"/>
                </a:solidFill>
                <a:highlight>
                  <a:srgbClr val="FFFFFF"/>
                </a:highlight>
              </a:rPr>
              <a:t>Instrument</a:t>
            </a:r>
            <a:r>
              <a:rPr lang="en-US" sz="1765" dirty="0" smtClean="0">
                <a:solidFill>
                  <a:srgbClr val="000000"/>
                </a:solidFill>
                <a:highlight>
                  <a:srgbClr val="FFFFFF"/>
                </a:highlight>
              </a:rPr>
              <a:t>&gt; </a:t>
            </a:r>
            <a:r>
              <a:rPr lang="en-US" sz="1765" dirty="0" err="1" smtClean="0">
                <a:solidFill>
                  <a:srgbClr val="000000"/>
                </a:solidFill>
                <a:highlight>
                  <a:srgbClr val="FFFFFF"/>
                </a:highlight>
              </a:rPr>
              <a:t>LoadInstrumentsSequentially</a:t>
            </a:r>
            <a:r>
              <a:rPr lang="en-US" sz="1765" dirty="0" smtClean="0">
                <a:solidFill>
                  <a:srgbClr val="000000"/>
                </a:solidFill>
                <a:highlight>
                  <a:srgbClr val="FFFFFF"/>
                </a:highlight>
              </a:rPr>
              <a:t>(</a:t>
            </a:r>
            <a:r>
              <a:rPr lang="en-US" sz="1765" dirty="0" err="1" smtClean="0">
                <a:solidFill>
                  <a:srgbClr val="0000FF"/>
                </a:solidFill>
                <a:highlight>
                  <a:srgbClr val="FFFFFF"/>
                </a:highlight>
              </a:rPr>
              <a:t>int</a:t>
            </a:r>
            <a:r>
              <a:rPr lang="en-US" sz="1765" dirty="0" smtClean="0">
                <a:solidFill>
                  <a:srgbClr val="000000"/>
                </a:solidFill>
                <a:highlight>
                  <a:srgbClr val="FFFFFF"/>
                </a:highlight>
              </a:rPr>
              <a:t> </a:t>
            </a:r>
            <a:r>
              <a:rPr lang="en-US" sz="1765" dirty="0">
                <a:solidFill>
                  <a:srgbClr val="000000"/>
                </a:solidFill>
                <a:highlight>
                  <a:srgbClr val="FFFFFF"/>
                </a:highlight>
              </a:rPr>
              <a:t>first, </a:t>
            </a:r>
            <a:r>
              <a:rPr lang="en-US" sz="1765" dirty="0" err="1">
                <a:solidFill>
                  <a:srgbClr val="0000FF"/>
                </a:solidFill>
                <a:highlight>
                  <a:srgbClr val="FFFFFF"/>
                </a:highlight>
              </a:rPr>
              <a:t>int</a:t>
            </a:r>
            <a:r>
              <a:rPr lang="en-US" sz="1765" dirty="0">
                <a:solidFill>
                  <a:srgbClr val="000000"/>
                </a:solidFill>
                <a:highlight>
                  <a:srgbClr val="FFFFFF"/>
                </a:highlight>
              </a:rPr>
              <a:t> last)</a:t>
            </a:r>
          </a:p>
          <a:p>
            <a:r>
              <a:rPr lang="en-US" sz="1765" dirty="0">
                <a:solidFill>
                  <a:srgbClr val="000000"/>
                </a:solidFill>
                <a:highlight>
                  <a:srgbClr val="FFFFFF"/>
                </a:highlight>
              </a:rPr>
              <a:t>{</a:t>
            </a:r>
          </a:p>
          <a:p>
            <a:r>
              <a:rPr lang="en-US" sz="1765" dirty="0">
                <a:solidFill>
                  <a:srgbClr val="000000"/>
                </a:solidFill>
                <a:highlight>
                  <a:srgbClr val="FFFFFF"/>
                </a:highlight>
              </a:rPr>
              <a:t>    </a:t>
            </a:r>
            <a:r>
              <a:rPr lang="en-US" sz="1765" dirty="0" err="1">
                <a:solidFill>
                  <a:srgbClr val="0000FF"/>
                </a:solidFill>
                <a:highlight>
                  <a:srgbClr val="FFFFFF"/>
                </a:highlight>
              </a:rPr>
              <a:t>var</a:t>
            </a:r>
            <a:r>
              <a:rPr lang="en-US" sz="1765" dirty="0">
                <a:solidFill>
                  <a:srgbClr val="000000"/>
                </a:solidFill>
                <a:highlight>
                  <a:srgbClr val="FFFFFF"/>
                </a:highlight>
              </a:rPr>
              <a:t> </a:t>
            </a:r>
            <a:r>
              <a:rPr lang="en-US" sz="1765" dirty="0" err="1" smtClean="0">
                <a:solidFill>
                  <a:srgbClr val="000000"/>
                </a:solidFill>
                <a:highlight>
                  <a:srgbClr val="FFFFFF"/>
                </a:highlight>
              </a:rPr>
              <a:t>loadedInstruments</a:t>
            </a:r>
            <a:r>
              <a:rPr lang="en-US" sz="1765" dirty="0" smtClean="0">
                <a:solidFill>
                  <a:srgbClr val="000000"/>
                </a:solidFill>
                <a:highlight>
                  <a:srgbClr val="FFFFFF"/>
                </a:highlight>
              </a:rPr>
              <a:t> </a:t>
            </a:r>
            <a:r>
              <a:rPr lang="en-US" sz="1765" dirty="0">
                <a:solidFill>
                  <a:srgbClr val="000000"/>
                </a:solidFill>
                <a:highlight>
                  <a:srgbClr val="FFFFFF"/>
                </a:highlight>
              </a:rPr>
              <a:t>= </a:t>
            </a:r>
            <a:r>
              <a:rPr lang="en-US" sz="1765" dirty="0">
                <a:solidFill>
                  <a:srgbClr val="0000FF"/>
                </a:solidFill>
                <a:highlight>
                  <a:srgbClr val="FFFFFF"/>
                </a:highlight>
              </a:rPr>
              <a:t>new</a:t>
            </a:r>
            <a:r>
              <a:rPr lang="en-US" sz="1765" dirty="0">
                <a:solidFill>
                  <a:srgbClr val="000000"/>
                </a:solidFill>
                <a:highlight>
                  <a:srgbClr val="FFFFFF"/>
                </a:highlight>
              </a:rPr>
              <a:t> </a:t>
            </a:r>
            <a:r>
              <a:rPr lang="en-US" sz="1765" dirty="0" smtClean="0">
                <a:solidFill>
                  <a:srgbClr val="2B91AF"/>
                </a:solidFill>
                <a:highlight>
                  <a:srgbClr val="FFFFFF"/>
                </a:highlight>
              </a:rPr>
              <a:t>List</a:t>
            </a:r>
            <a:r>
              <a:rPr lang="en-US" sz="1765" dirty="0" smtClean="0">
                <a:solidFill>
                  <a:srgbClr val="000000"/>
                </a:solidFill>
                <a:highlight>
                  <a:srgbClr val="FFFFFF"/>
                </a:highlight>
              </a:rPr>
              <a:t>&lt;</a:t>
            </a:r>
            <a:r>
              <a:rPr lang="en-US" sz="1765" dirty="0" smtClean="0">
                <a:solidFill>
                  <a:srgbClr val="2B91AF"/>
                </a:solidFill>
                <a:highlight>
                  <a:srgbClr val="FFFFFF"/>
                </a:highlight>
              </a:rPr>
              <a:t>Instrument</a:t>
            </a:r>
            <a:r>
              <a:rPr lang="en-US" sz="1765" dirty="0" smtClean="0">
                <a:solidFill>
                  <a:srgbClr val="000000"/>
                </a:solidFill>
                <a:highlight>
                  <a:srgbClr val="FFFFFF"/>
                </a:highlight>
              </a:rPr>
              <a:t>&gt;();</a:t>
            </a:r>
            <a:endParaRPr lang="en-US" sz="1765" dirty="0">
              <a:solidFill>
                <a:srgbClr val="000000"/>
              </a:solidFill>
              <a:highlight>
                <a:srgbClr val="FFFFFF"/>
              </a:highlight>
            </a:endParaRPr>
          </a:p>
          <a:p>
            <a:endParaRPr lang="en-US" sz="1765" dirty="0">
              <a:solidFill>
                <a:srgbClr val="000000"/>
              </a:solidFill>
              <a:highlight>
                <a:srgbClr val="FFFFFF"/>
              </a:highlight>
            </a:endParaRPr>
          </a:p>
          <a:p>
            <a:r>
              <a:rPr lang="nn-NO" sz="1765" dirty="0">
                <a:solidFill>
                  <a:srgbClr val="000000"/>
                </a:solidFill>
                <a:highlight>
                  <a:srgbClr val="FFFFFF"/>
                </a:highlight>
              </a:rPr>
              <a:t>    </a:t>
            </a:r>
            <a:r>
              <a:rPr lang="nn-NO" sz="1765" dirty="0">
                <a:solidFill>
                  <a:srgbClr val="0000FF"/>
                </a:solidFill>
                <a:highlight>
                  <a:srgbClr val="FFFFFF"/>
                </a:highlight>
              </a:rPr>
              <a:t>for</a:t>
            </a:r>
            <a:r>
              <a:rPr lang="nn-NO" sz="1765" dirty="0">
                <a:solidFill>
                  <a:srgbClr val="000000"/>
                </a:solidFill>
                <a:highlight>
                  <a:srgbClr val="FFFFFF"/>
                </a:highlight>
              </a:rPr>
              <a:t> (</a:t>
            </a:r>
            <a:r>
              <a:rPr lang="nn-NO" sz="1765" dirty="0">
                <a:solidFill>
                  <a:srgbClr val="0000FF"/>
                </a:solidFill>
                <a:highlight>
                  <a:srgbClr val="FFFFFF"/>
                </a:highlight>
              </a:rPr>
              <a:t>int</a:t>
            </a:r>
            <a:r>
              <a:rPr lang="nn-NO" sz="1765" dirty="0">
                <a:solidFill>
                  <a:srgbClr val="000000"/>
                </a:solidFill>
                <a:highlight>
                  <a:srgbClr val="FFFFFF"/>
                </a:highlight>
              </a:rPr>
              <a:t> i = first; i &lt;= last; i++) {</a:t>
            </a:r>
          </a:p>
          <a:p>
            <a:r>
              <a:rPr lang="en-US" sz="1765" dirty="0">
                <a:solidFill>
                  <a:srgbClr val="000000"/>
                </a:solidFill>
                <a:highlight>
                  <a:srgbClr val="FFFFFF"/>
                </a:highlight>
              </a:rPr>
              <a:t>        </a:t>
            </a:r>
            <a:r>
              <a:rPr lang="en-US" sz="1765" dirty="0" smtClean="0">
                <a:solidFill>
                  <a:srgbClr val="2B91AF"/>
                </a:solidFill>
                <a:highlight>
                  <a:srgbClr val="FFFFFF"/>
                </a:highlight>
              </a:rPr>
              <a:t>Instrument</a:t>
            </a:r>
            <a:r>
              <a:rPr lang="en-US" sz="1765" dirty="0" smtClean="0">
                <a:solidFill>
                  <a:srgbClr val="000000"/>
                </a:solidFill>
                <a:highlight>
                  <a:srgbClr val="FFFFFF"/>
                </a:highlight>
              </a:rPr>
              <a:t> </a:t>
            </a:r>
            <a:r>
              <a:rPr lang="en-US" sz="1765" dirty="0" err="1" smtClean="0">
                <a:solidFill>
                  <a:srgbClr val="000000"/>
                </a:solidFill>
                <a:highlight>
                  <a:srgbClr val="FFFFFF"/>
                </a:highlight>
              </a:rPr>
              <a:t>instrument</a:t>
            </a:r>
            <a:r>
              <a:rPr lang="en-US" sz="1765" dirty="0" smtClean="0">
                <a:solidFill>
                  <a:srgbClr val="000000"/>
                </a:solidFill>
                <a:highlight>
                  <a:srgbClr val="FFFFFF"/>
                </a:highlight>
              </a:rPr>
              <a:t> </a:t>
            </a:r>
            <a:r>
              <a:rPr lang="en-US" sz="1765" dirty="0">
                <a:solidFill>
                  <a:srgbClr val="000000"/>
                </a:solidFill>
                <a:highlight>
                  <a:srgbClr val="FFFFFF"/>
                </a:highlight>
              </a:rPr>
              <a:t>= </a:t>
            </a:r>
            <a:r>
              <a:rPr lang="en-US" sz="1765" dirty="0" err="1" smtClean="0">
                <a:solidFill>
                  <a:srgbClr val="2B91AF"/>
                </a:solidFill>
                <a:highlight>
                  <a:srgbClr val="FFFFFF"/>
                </a:highlight>
              </a:rPr>
              <a:t>Instrument</a:t>
            </a:r>
            <a:r>
              <a:rPr lang="en-US" sz="1765" dirty="0" err="1" smtClean="0">
                <a:solidFill>
                  <a:srgbClr val="000000"/>
                </a:solidFill>
                <a:highlight>
                  <a:srgbClr val="FFFFFF"/>
                </a:highlight>
              </a:rPr>
              <a:t>.Deserialize</a:t>
            </a:r>
            <a:r>
              <a:rPr lang="en-US" sz="1765" dirty="0" smtClean="0">
                <a:solidFill>
                  <a:srgbClr val="000000"/>
                </a:solidFill>
                <a:highlight>
                  <a:srgbClr val="FFFFFF"/>
                </a:highlight>
              </a:rPr>
              <a:t>(</a:t>
            </a:r>
            <a:r>
              <a:rPr lang="en-US" sz="1765" dirty="0" err="1" smtClean="0">
                <a:solidFill>
                  <a:srgbClr val="000000"/>
                </a:solidFill>
                <a:highlight>
                  <a:srgbClr val="FFFFFF"/>
                </a:highlight>
              </a:rPr>
              <a:t>i</a:t>
            </a:r>
            <a:r>
              <a:rPr lang="en-US" sz="1765" dirty="0">
                <a:solidFill>
                  <a:srgbClr val="000000"/>
                </a:solidFill>
                <a:highlight>
                  <a:srgbClr val="FFFFFF"/>
                </a:highlight>
              </a:rPr>
              <a:t>);</a:t>
            </a:r>
          </a:p>
          <a:p>
            <a:r>
              <a:rPr lang="en-US" sz="1765" dirty="0">
                <a:solidFill>
                  <a:srgbClr val="000000"/>
                </a:solidFill>
                <a:highlight>
                  <a:srgbClr val="FFFFFF"/>
                </a:highlight>
              </a:rPr>
              <a:t>        </a:t>
            </a:r>
            <a:r>
              <a:rPr lang="en-US" sz="1765" dirty="0" err="1" smtClean="0">
                <a:solidFill>
                  <a:srgbClr val="000000"/>
                </a:solidFill>
                <a:highlight>
                  <a:srgbClr val="FFFFFF"/>
                </a:highlight>
              </a:rPr>
              <a:t>loadedInstruments.Add</a:t>
            </a:r>
            <a:r>
              <a:rPr lang="en-US" sz="1765" dirty="0" smtClean="0">
                <a:solidFill>
                  <a:srgbClr val="000000"/>
                </a:solidFill>
                <a:highlight>
                  <a:srgbClr val="FFFFFF"/>
                </a:highlight>
              </a:rPr>
              <a:t>(</a:t>
            </a:r>
            <a:r>
              <a:rPr lang="en-US" sz="1765" dirty="0" err="1" smtClean="0">
                <a:solidFill>
                  <a:srgbClr val="000000"/>
                </a:solidFill>
                <a:highlight>
                  <a:srgbClr val="FFFFFF"/>
                </a:highlight>
              </a:rPr>
              <a:t>instruemnt</a:t>
            </a:r>
            <a:r>
              <a:rPr lang="en-US" sz="1765" dirty="0" smtClean="0">
                <a:solidFill>
                  <a:srgbClr val="000000"/>
                </a:solidFill>
                <a:highlight>
                  <a:srgbClr val="FFFFFF"/>
                </a:highlight>
              </a:rPr>
              <a:t>);</a:t>
            </a:r>
            <a:endParaRPr lang="en-US" sz="1765" dirty="0">
              <a:solidFill>
                <a:srgbClr val="000000"/>
              </a:solidFill>
              <a:highlight>
                <a:srgbClr val="FFFFFF"/>
              </a:highlight>
            </a:endParaRPr>
          </a:p>
          <a:p>
            <a:r>
              <a:rPr lang="en-US" sz="1765" dirty="0">
                <a:solidFill>
                  <a:srgbClr val="000000"/>
                </a:solidFill>
                <a:highlight>
                  <a:srgbClr val="FFFFFF"/>
                </a:highlight>
              </a:rPr>
              <a:t>    }</a:t>
            </a:r>
          </a:p>
          <a:p>
            <a:endParaRPr lang="en-US" sz="1765" dirty="0">
              <a:solidFill>
                <a:srgbClr val="000000"/>
              </a:solidFill>
              <a:highlight>
                <a:srgbClr val="FFFFFF"/>
              </a:highlight>
            </a:endParaRPr>
          </a:p>
          <a:p>
            <a:r>
              <a:rPr lang="en-US" sz="1765" dirty="0">
                <a:solidFill>
                  <a:srgbClr val="000000"/>
                </a:solidFill>
                <a:highlight>
                  <a:srgbClr val="FFFFFF"/>
                </a:highlight>
              </a:rPr>
              <a:t>    </a:t>
            </a:r>
            <a:r>
              <a:rPr lang="en-US" sz="1765" dirty="0">
                <a:solidFill>
                  <a:srgbClr val="0000FF"/>
                </a:solidFill>
                <a:highlight>
                  <a:srgbClr val="FFFFFF"/>
                </a:highlight>
              </a:rPr>
              <a:t>return</a:t>
            </a:r>
            <a:r>
              <a:rPr lang="en-US" sz="1765" dirty="0">
                <a:solidFill>
                  <a:srgbClr val="000000"/>
                </a:solidFill>
                <a:highlight>
                  <a:srgbClr val="FFFFFF"/>
                </a:highlight>
              </a:rPr>
              <a:t> </a:t>
            </a:r>
            <a:r>
              <a:rPr lang="en-US" sz="1765" dirty="0" err="1" smtClean="0">
                <a:solidFill>
                  <a:srgbClr val="000000"/>
                </a:solidFill>
                <a:highlight>
                  <a:srgbClr val="FFFFFF"/>
                </a:highlight>
              </a:rPr>
              <a:t>loadedInstruments</a:t>
            </a:r>
            <a:r>
              <a:rPr lang="en-US" sz="1765" dirty="0" smtClean="0">
                <a:solidFill>
                  <a:srgbClr val="000000"/>
                </a:solidFill>
                <a:highlight>
                  <a:srgbClr val="FFFFFF"/>
                </a:highlight>
              </a:rPr>
              <a:t>;</a:t>
            </a:r>
            <a:endParaRPr lang="en-US" sz="1765" dirty="0">
              <a:solidFill>
                <a:srgbClr val="000000"/>
              </a:solidFill>
              <a:highlight>
                <a:srgbClr val="FFFFFF"/>
              </a:highlight>
            </a:endParaRPr>
          </a:p>
          <a:p>
            <a:r>
              <a:rPr lang="en-US" sz="1765" dirty="0">
                <a:solidFill>
                  <a:srgbClr val="000000"/>
                </a:solidFill>
                <a:highlight>
                  <a:srgbClr val="FFFFFF"/>
                </a:highlight>
              </a:rPr>
              <a:t>}</a:t>
            </a:r>
          </a:p>
        </p:txBody>
      </p:sp>
      <p:grpSp>
        <p:nvGrpSpPr>
          <p:cNvPr id="6" name="Group 5"/>
          <p:cNvGrpSpPr/>
          <p:nvPr/>
        </p:nvGrpSpPr>
        <p:grpSpPr>
          <a:xfrm>
            <a:off x="3705874" y="1412330"/>
            <a:ext cx="2824230" cy="5228404"/>
            <a:chOff x="337349" y="1536132"/>
            <a:chExt cx="2881271" cy="5334000"/>
          </a:xfrm>
        </p:grpSpPr>
        <p:cxnSp>
          <p:nvCxnSpPr>
            <p:cNvPr id="7" name="Straight Arrow Connector 6"/>
            <p:cNvCxnSpPr/>
            <p:nvPr/>
          </p:nvCxnSpPr>
          <p:spPr>
            <a:xfrm>
              <a:off x="2609020" y="1688532"/>
              <a:ext cx="0" cy="4800600"/>
            </a:xfrm>
            <a:prstGeom prst="straightConnector1">
              <a:avLst/>
            </a:prstGeom>
            <a:ln w="5715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auto">
            <a:xfrm>
              <a:off x="1999420" y="1688532"/>
              <a:ext cx="1219200" cy="838200"/>
            </a:xfrm>
            <a:prstGeom prst="rect">
              <a:avLst/>
            </a:prstGeom>
            <a:solidFill>
              <a:srgbClr val="00B0F0"/>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961" dirty="0">
                  <a:solidFill>
                    <a:srgbClr val="000000"/>
                  </a:solidFill>
                </a:rPr>
                <a:t>work1</a:t>
              </a:r>
            </a:p>
          </p:txBody>
        </p:sp>
        <p:cxnSp>
          <p:nvCxnSpPr>
            <p:cNvPr id="9" name="Straight Arrow Connector 8"/>
            <p:cNvCxnSpPr/>
            <p:nvPr/>
          </p:nvCxnSpPr>
          <p:spPr>
            <a:xfrm>
              <a:off x="627820" y="1536132"/>
              <a:ext cx="1219200" cy="152400"/>
            </a:xfrm>
            <a:prstGeom prst="straightConnector1">
              <a:avLst/>
            </a:prstGeom>
            <a:ln w="5715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627820" y="6489132"/>
              <a:ext cx="1219201" cy="381000"/>
            </a:xfrm>
            <a:prstGeom prst="straightConnector1">
              <a:avLst/>
            </a:prstGeom>
            <a:ln w="5715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378021">
              <a:off x="337349" y="1656791"/>
              <a:ext cx="1397828" cy="338062"/>
            </a:xfrm>
            <a:prstGeom prst="rect">
              <a:avLst/>
            </a:prstGeom>
            <a:noFill/>
          </p:spPr>
          <p:txBody>
            <a:bodyPr wrap="none" lIns="0" tIns="0" rIns="0" bIns="0" rtlCol="0" anchor="ctr" anchorCtr="1">
              <a:noAutofit/>
            </a:bodyPr>
            <a:lstStyle/>
            <a:p>
              <a:pPr algn="ctr">
                <a:lnSpc>
                  <a:spcPct val="90000"/>
                </a:lnSpc>
                <a:spcAft>
                  <a:spcPts val="588"/>
                </a:spcAft>
              </a:pPr>
              <a:r>
                <a:rPr lang="en-US" sz="2353" dirty="0">
                  <a:solidFill>
                    <a:srgbClr val="000000"/>
                  </a:solidFill>
                </a:rPr>
                <a:t>request in</a:t>
              </a:r>
            </a:p>
          </p:txBody>
        </p:sp>
        <p:sp>
          <p:nvSpPr>
            <p:cNvPr id="12" name="TextBox 11"/>
            <p:cNvSpPr txBox="1"/>
            <p:nvPr/>
          </p:nvSpPr>
          <p:spPr>
            <a:xfrm rot="20584860">
              <a:off x="435480" y="6138022"/>
              <a:ext cx="1397828" cy="373989"/>
            </a:xfrm>
            <a:prstGeom prst="rect">
              <a:avLst/>
            </a:prstGeom>
            <a:noFill/>
          </p:spPr>
          <p:txBody>
            <a:bodyPr wrap="none" lIns="0" tIns="0" rIns="0" bIns="0" rtlCol="0" anchor="ctr" anchorCtr="1">
              <a:noAutofit/>
            </a:bodyPr>
            <a:lstStyle/>
            <a:p>
              <a:pPr algn="ctr">
                <a:lnSpc>
                  <a:spcPct val="90000"/>
                </a:lnSpc>
                <a:spcAft>
                  <a:spcPts val="588"/>
                </a:spcAft>
              </a:pPr>
              <a:r>
                <a:rPr lang="en-US" sz="2353" dirty="0">
                  <a:solidFill>
                    <a:srgbClr val="000000"/>
                  </a:solidFill>
                </a:rPr>
                <a:t>response out</a:t>
              </a:r>
              <a:br>
                <a:rPr lang="en-US" sz="2353" dirty="0">
                  <a:solidFill>
                    <a:srgbClr val="000000"/>
                  </a:solidFill>
                </a:rPr>
              </a:br>
              <a:r>
                <a:rPr lang="en-US" sz="2353" dirty="0">
                  <a:solidFill>
                    <a:srgbClr val="000000"/>
                  </a:solidFill>
                </a:rPr>
                <a:t>500ms</a:t>
              </a:r>
            </a:p>
          </p:txBody>
        </p:sp>
        <p:sp>
          <p:nvSpPr>
            <p:cNvPr id="13" name="Rectangle 12"/>
            <p:cNvSpPr/>
            <p:nvPr/>
          </p:nvSpPr>
          <p:spPr bwMode="auto">
            <a:xfrm>
              <a:off x="1999420" y="2679132"/>
              <a:ext cx="1219200" cy="838200"/>
            </a:xfrm>
            <a:prstGeom prst="rect">
              <a:avLst/>
            </a:prstGeom>
            <a:solidFill>
              <a:srgbClr val="00B0F0"/>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961" dirty="0">
                  <a:solidFill>
                    <a:srgbClr val="000000"/>
                  </a:solidFill>
                </a:rPr>
                <a:t>work2</a:t>
              </a:r>
            </a:p>
          </p:txBody>
        </p:sp>
        <p:sp>
          <p:nvSpPr>
            <p:cNvPr id="14" name="Rectangle 13"/>
            <p:cNvSpPr/>
            <p:nvPr/>
          </p:nvSpPr>
          <p:spPr bwMode="auto">
            <a:xfrm>
              <a:off x="1999420" y="3669522"/>
              <a:ext cx="1219200" cy="838200"/>
            </a:xfrm>
            <a:prstGeom prst="rect">
              <a:avLst/>
            </a:prstGeom>
            <a:solidFill>
              <a:srgbClr val="00B0F0"/>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961" dirty="0">
                  <a:solidFill>
                    <a:srgbClr val="000000"/>
                  </a:solidFill>
                </a:rPr>
                <a:t>work3</a:t>
              </a:r>
            </a:p>
          </p:txBody>
        </p:sp>
        <p:sp>
          <p:nvSpPr>
            <p:cNvPr id="15" name="Rectangle 14"/>
            <p:cNvSpPr/>
            <p:nvPr/>
          </p:nvSpPr>
          <p:spPr bwMode="auto">
            <a:xfrm>
              <a:off x="1973005" y="4659912"/>
              <a:ext cx="1219200" cy="838200"/>
            </a:xfrm>
            <a:prstGeom prst="rect">
              <a:avLst/>
            </a:prstGeom>
            <a:solidFill>
              <a:srgbClr val="00B0F0"/>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961" dirty="0">
                  <a:solidFill>
                    <a:srgbClr val="000000"/>
                  </a:solidFill>
                </a:rPr>
                <a:t>work4</a:t>
              </a:r>
            </a:p>
          </p:txBody>
        </p:sp>
        <p:sp>
          <p:nvSpPr>
            <p:cNvPr id="16" name="Rectangle 15"/>
            <p:cNvSpPr/>
            <p:nvPr/>
          </p:nvSpPr>
          <p:spPr bwMode="auto">
            <a:xfrm>
              <a:off x="1991560" y="5650932"/>
              <a:ext cx="1219200" cy="838200"/>
            </a:xfrm>
            <a:prstGeom prst="rect">
              <a:avLst/>
            </a:prstGeom>
            <a:solidFill>
              <a:srgbClr val="00B0F0"/>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961" dirty="0">
                  <a:solidFill>
                    <a:srgbClr val="000000"/>
                  </a:solidFill>
                </a:rPr>
                <a:t>work5</a:t>
              </a:r>
            </a:p>
          </p:txBody>
        </p:sp>
      </p:grpSp>
    </p:spTree>
    <p:extLst>
      <p:ext uri="{BB962C8B-B14F-4D97-AF65-F5344CB8AC3E}">
        <p14:creationId xmlns:p14="http://schemas.microsoft.com/office/powerpoint/2010/main" val="18344312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22" presetClass="entr" presetSubtype="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xmlns=""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Elemental</Template>
  <TotalTime>10408</TotalTime>
  <Words>6142</Words>
  <Application>Microsoft Office PowerPoint</Application>
  <PresentationFormat>Custom</PresentationFormat>
  <Paragraphs>480</Paragraphs>
  <Slides>44</Slides>
  <Notes>42</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Ion</vt:lpstr>
      <vt:lpstr>Scalable / Responsive Web Applications</vt:lpstr>
      <vt:lpstr>Part 1 : Introduction : Asynchronous Programming in C#</vt:lpstr>
      <vt:lpstr>Agenda</vt:lpstr>
      <vt:lpstr>HTTP Request Processing in IIS</vt:lpstr>
      <vt:lpstr>Async scenarios</vt:lpstr>
      <vt:lpstr>Async – Not at the same time</vt:lpstr>
      <vt:lpstr>Asynchronous != parallel</vt:lpstr>
      <vt:lpstr>Traditional web request handling</vt:lpstr>
      <vt:lpstr>Synchronous Code</vt:lpstr>
      <vt:lpstr>Threadpool</vt:lpstr>
      <vt:lpstr>Parallel web request handling </vt:lpstr>
      <vt:lpstr>Threadpool</vt:lpstr>
      <vt:lpstr>Threadpool</vt:lpstr>
      <vt:lpstr>Asynchronous web request handling </vt:lpstr>
      <vt:lpstr>Threadpool</vt:lpstr>
      <vt:lpstr>Asynchronous code</vt:lpstr>
      <vt:lpstr>Understanding Async</vt:lpstr>
      <vt:lpstr>Synchronous &amp; Async I/O</vt:lpstr>
      <vt:lpstr>Async in ASP.Net WebForms </vt:lpstr>
      <vt:lpstr>ASP.NET Asynchronous Page lifecycle</vt:lpstr>
      <vt:lpstr>Demo</vt:lpstr>
      <vt:lpstr>Parallelism</vt:lpstr>
      <vt:lpstr>Two types of parallelism</vt:lpstr>
      <vt:lpstr>Demo</vt:lpstr>
      <vt:lpstr>Async in ASP.NET WebAPI/MVC </vt:lpstr>
      <vt:lpstr>Demo</vt:lpstr>
      <vt:lpstr>Benchmark</vt:lpstr>
      <vt:lpstr>Synchronous</vt:lpstr>
      <vt:lpstr>Asynchronous</vt:lpstr>
      <vt:lpstr>Part 2 : Deep Dive : Asynchronous Programming in C#</vt:lpstr>
      <vt:lpstr>I/O operations Error conditions</vt:lpstr>
      <vt:lpstr>Demo</vt:lpstr>
      <vt:lpstr>Demo</vt:lpstr>
      <vt:lpstr>Tips, tricks &amp; no-nos</vt:lpstr>
      <vt:lpstr>Avoid work on “background threads”</vt:lpstr>
      <vt:lpstr>Using ASP.NET intrinsics on worker threads</vt:lpstr>
      <vt:lpstr>Avoid using Task.Wait</vt:lpstr>
      <vt:lpstr>Demo</vt:lpstr>
      <vt:lpstr>Avoid Task.ContinueWith</vt:lpstr>
      <vt:lpstr>Be careful with parallelism</vt:lpstr>
      <vt:lpstr>Don’t use thread local storage</vt:lpstr>
      <vt:lpstr>Don’t call fire &amp; forget methods</vt:lpstr>
      <vt:lpstr>Use HttpTaskAsyncHandler</vt:lpstr>
      <vt:lpstr>Resources</vt:lpstr>
    </vt:vector>
  </TitlesOfParts>
  <Company>http://www.github.com/ranjitjc</Company>
  <LinksUpToDate>false</LinksUpToDate>
  <SharedDoc>false</SharedDoc>
  <HyperlinkBase>http://www.github.com/ranjitjc</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Scalable / Responsive Web Applications</dc:title>
  <dc:subject>Asynchronous</dc:subject>
  <dc:creator>Ranjit Jeyachandran</dc:creator>
  <cp:keywords>Async, await</cp:keywords>
  <cp:lastModifiedBy>Jeyachandran, Ranjit </cp:lastModifiedBy>
  <cp:revision>66</cp:revision>
  <dcterms:created xsi:type="dcterms:W3CDTF">2018-02-09T11:13:11Z</dcterms:created>
  <dcterms:modified xsi:type="dcterms:W3CDTF">2018-02-16T18:23:14Z</dcterms:modified>
  <cp:category>ASP.Net</cp:category>
</cp:coreProperties>
</file>